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4"/>
  </p:sldMasterIdLst>
  <p:notesMasterIdLst>
    <p:notesMasterId r:id="rId48"/>
  </p:notesMasterIdLst>
  <p:handoutMasterIdLst>
    <p:handoutMasterId r:id="rId49"/>
  </p:handoutMasterIdLst>
  <p:sldIdLst>
    <p:sldId id="265" r:id="rId5"/>
    <p:sldId id="269" r:id="rId6"/>
    <p:sldId id="345" r:id="rId7"/>
    <p:sldId id="370" r:id="rId8"/>
    <p:sldId id="373" r:id="rId9"/>
    <p:sldId id="371" r:id="rId10"/>
    <p:sldId id="372" r:id="rId11"/>
    <p:sldId id="377" r:id="rId12"/>
    <p:sldId id="349" r:id="rId13"/>
    <p:sldId id="302" r:id="rId14"/>
    <p:sldId id="303" r:id="rId15"/>
    <p:sldId id="306" r:id="rId16"/>
    <p:sldId id="307" r:id="rId17"/>
    <p:sldId id="304" r:id="rId18"/>
    <p:sldId id="261" r:id="rId19"/>
    <p:sldId id="291" r:id="rId20"/>
    <p:sldId id="350" r:id="rId21"/>
    <p:sldId id="301" r:id="rId22"/>
    <p:sldId id="351" r:id="rId23"/>
    <p:sldId id="352" r:id="rId24"/>
    <p:sldId id="295" r:id="rId25"/>
    <p:sldId id="353" r:id="rId26"/>
    <p:sldId id="354" r:id="rId27"/>
    <p:sldId id="355" r:id="rId28"/>
    <p:sldId id="357" r:id="rId29"/>
    <p:sldId id="356" r:id="rId30"/>
    <p:sldId id="278" r:id="rId31"/>
    <p:sldId id="310" r:id="rId32"/>
    <p:sldId id="359" r:id="rId33"/>
    <p:sldId id="341" r:id="rId34"/>
    <p:sldId id="360" r:id="rId35"/>
    <p:sldId id="311" r:id="rId36"/>
    <p:sldId id="361" r:id="rId37"/>
    <p:sldId id="362" r:id="rId38"/>
    <p:sldId id="363" r:id="rId39"/>
    <p:sldId id="312" r:id="rId40"/>
    <p:sldId id="333" r:id="rId41"/>
    <p:sldId id="334" r:id="rId42"/>
    <p:sldId id="314" r:id="rId43"/>
    <p:sldId id="282" r:id="rId44"/>
    <p:sldId id="375" r:id="rId45"/>
    <p:sldId id="290" r:id="rId46"/>
    <p:sldId id="280" r:id="rId47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FF"/>
    <a:srgbClr val="FFCCFF"/>
    <a:srgbClr val="D2DEEF"/>
    <a:srgbClr val="FFFFCC"/>
    <a:srgbClr val="006600"/>
    <a:srgbClr val="CCFFFF"/>
    <a:srgbClr val="CCFFCC"/>
    <a:srgbClr val="D2BCBE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86996" autoAdjust="0"/>
  </p:normalViewPr>
  <p:slideViewPr>
    <p:cSldViewPr snapToGrid="0">
      <p:cViewPr varScale="1">
        <p:scale>
          <a:sx n="110" d="100"/>
          <a:sy n="110" d="100"/>
        </p:scale>
        <p:origin x="51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CA224D-9FD1-45D3-9C53-2C5BC011A7F7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"/>
              <a:t>マスター テキストの書式設定</a:t>
            </a:r>
            <a:endParaRPr lang="en-US"/>
          </a:p>
          <a:p>
            <a:pPr lvl="1" rtl="0"/>
            <a:r>
              <a:rPr lang="ja"/>
              <a:t>第 2 レベル</a:t>
            </a:r>
          </a:p>
          <a:p>
            <a:pPr lvl="2" rtl="0"/>
            <a:r>
              <a:rPr lang="ja"/>
              <a:t>第 3 レベル</a:t>
            </a:r>
          </a:p>
          <a:p>
            <a:pPr lvl="3" rtl="0"/>
            <a:r>
              <a:rPr lang="ja"/>
              <a:t>第 4 レベル</a:t>
            </a:r>
          </a:p>
          <a:p>
            <a:pPr lvl="4" rtl="0"/>
            <a:r>
              <a:rPr lang="ja"/>
              <a:t>第 5 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d.ac.jp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4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00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79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ガイダンス担当者の皆様へ</a:t>
            </a:r>
            <a:endParaRPr kumimoji="1" lang="en-US" altLang="ja-JP" dirty="0"/>
          </a:p>
          <a:p>
            <a:r>
              <a:rPr kumimoji="1" lang="ja-JP" altLang="en-US" dirty="0"/>
              <a:t>配布資料の全文をさらっと読んで、あとは「よく見ておきましょう」と学生にお伝えください </a:t>
            </a:r>
            <a:r>
              <a:rPr kumimoji="1" lang="en-US" altLang="ja-JP" dirty="0"/>
              <a:t>by </a:t>
            </a:r>
            <a:r>
              <a:rPr kumimoji="1" lang="ja-JP" altLang="en-US" dirty="0"/>
              <a:t>内部質保証委員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9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62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</a:t>
            </a:r>
            <a:r>
              <a:rPr kumimoji="1" lang="ja-JP" altLang="en-US" dirty="0"/>
              <a:t>ラーニング英語</a:t>
            </a:r>
            <a:r>
              <a:rPr kumimoji="1" lang="en-US" altLang="ja-JP" dirty="0"/>
              <a:t>I</a:t>
            </a:r>
            <a:r>
              <a:rPr kumimoji="1" lang="ja-JP" altLang="en-US" dirty="0"/>
              <a:t>：</a:t>
            </a:r>
            <a:r>
              <a:rPr kumimoji="1" lang="en-US" altLang="ja-JP" dirty="0"/>
              <a:t>TOEIC 200</a:t>
            </a:r>
            <a:r>
              <a:rPr kumimoji="1" lang="ja-JP" altLang="en-US" dirty="0"/>
              <a:t>点未満で不可</a:t>
            </a:r>
            <a:endParaRPr kumimoji="1" lang="en-US" altLang="ja-JP" dirty="0"/>
          </a:p>
          <a:p>
            <a:r>
              <a:rPr kumimoji="1" lang="en-US" altLang="ja-JP" dirty="0"/>
              <a:t>e</a:t>
            </a:r>
            <a:r>
              <a:rPr kumimoji="1" lang="ja-JP" altLang="en-US" dirty="0"/>
              <a:t>ラーニング英語</a:t>
            </a:r>
            <a:r>
              <a:rPr kumimoji="1" lang="en-US" altLang="ja-JP" dirty="0"/>
              <a:t>II</a:t>
            </a:r>
            <a:r>
              <a:rPr kumimoji="1" lang="ja-JP" altLang="en-US" dirty="0"/>
              <a:t>：</a:t>
            </a:r>
            <a:r>
              <a:rPr kumimoji="1" lang="en-US" altLang="ja-JP" dirty="0"/>
              <a:t>TOEIC 250</a:t>
            </a:r>
            <a:r>
              <a:rPr kumimoji="1" lang="ja-JP" altLang="en-US" dirty="0"/>
              <a:t>点未満で不可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e</a:t>
            </a:r>
            <a:r>
              <a:rPr kumimoji="1" lang="ja-JP" altLang="en-US" dirty="0"/>
              <a:t>ラーニング英語</a:t>
            </a:r>
            <a:r>
              <a:rPr kumimoji="1" lang="en-US" altLang="ja-JP" dirty="0"/>
              <a:t>III</a:t>
            </a:r>
            <a:r>
              <a:rPr kumimoji="1" lang="ja-JP" altLang="en-US" dirty="0"/>
              <a:t>：</a:t>
            </a:r>
            <a:r>
              <a:rPr kumimoji="1" lang="en-US" altLang="ja-JP" dirty="0"/>
              <a:t>TOEIC 300</a:t>
            </a:r>
            <a:r>
              <a:rPr kumimoji="1" lang="ja-JP" altLang="en-US" dirty="0"/>
              <a:t>点未満で不可</a:t>
            </a:r>
          </a:p>
          <a:p>
            <a:r>
              <a:rPr kumimoji="1" lang="en-US" altLang="ja-JP" dirty="0"/>
              <a:t>e</a:t>
            </a:r>
            <a:r>
              <a:rPr kumimoji="1" lang="ja-JP" altLang="en-US" dirty="0"/>
              <a:t>ラーニング英語</a:t>
            </a:r>
            <a:r>
              <a:rPr kumimoji="1" lang="en-US" altLang="ja-JP" dirty="0"/>
              <a:t>IV</a:t>
            </a:r>
            <a:r>
              <a:rPr kumimoji="1" lang="ja-JP" altLang="en-US" dirty="0"/>
              <a:t>：</a:t>
            </a:r>
            <a:r>
              <a:rPr kumimoji="1" lang="en-US" altLang="ja-JP" dirty="0"/>
              <a:t>TOEIC 350</a:t>
            </a:r>
            <a:r>
              <a:rPr kumimoji="1" lang="ja-JP" altLang="en-US" dirty="0"/>
              <a:t>点未満で不可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93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7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98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3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36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D2E1E-736E-47DB-9544-043CA732B0EB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B151B-D7D1-48E5-8230-5AADBC794F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98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スキップ可能なスライド</a:t>
            </a:r>
            <a:endParaRPr kumimoji="1" lang="en-US" altLang="ja-JP" dirty="0"/>
          </a:p>
          <a:p>
            <a:r>
              <a:rPr kumimoji="1" lang="ja-JP" altLang="en-US" dirty="0"/>
              <a:t>（</a:t>
            </a:r>
            <a:r>
              <a:rPr kumimoji="1" lang="en-US" altLang="ja-JP" dirty="0" err="1"/>
              <a:t>WebClass</a:t>
            </a:r>
            <a:r>
              <a:rPr kumimoji="1" lang="en-US" altLang="ja-JP" dirty="0"/>
              <a:t> </a:t>
            </a:r>
            <a:r>
              <a:rPr kumimoji="1" lang="ja-JP" altLang="en-US" dirty="0"/>
              <a:t>で詳細説明あり）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7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16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7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hlinkClick r:id="rId3"/>
              </a:rPr>
              <a:t>独立行政法人 大学改革支援・学位授与機構 </a:t>
            </a:r>
            <a:r>
              <a:rPr lang="en-US" altLang="ja-JP" dirty="0">
                <a:hlinkClick r:id="rId3"/>
              </a:rPr>
              <a:t>(niad.ac.jp)</a:t>
            </a:r>
            <a:endParaRPr lang="en-US" altLang="ja-JP" dirty="0"/>
          </a:p>
          <a:p>
            <a:r>
              <a:rPr kumimoji="1" lang="ja-JP" altLang="en-US" dirty="0"/>
              <a:t>で学位申請・取得が可能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5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00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20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5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5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94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2CD2E1E-736E-47DB-9544-043CA732B0EB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5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ja-JP" altLang="en-US"/>
              <a:t>マスター サブタイトルの書式設定</a:t>
            </a:r>
            <a:endParaRPr lang="en-US"/>
          </a:p>
        </p:txBody>
      </p:sp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3496EA7-3ED1-4297-A13C-24124DE2B13A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7B4CE94-0898-4DE3-8AD0-0946AA04A64E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C4A4181F-25C5-4F43-9D3D-6888EB50DD84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>
            <a:extLst>
              <a:ext uri="{FF2B5EF4-FFF2-40B4-BE49-F238E27FC236}">
                <a16:creationId xmlns:a16="http://schemas.microsoft.com/office/drawing/2014/main" id="{3174D238-82C9-BDA4-8796-765A3885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41" y="260880"/>
            <a:ext cx="11082586" cy="57825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>
                <a:latin typeface="+mn-ea"/>
                <a:ea typeface="+mn-ea"/>
                <a:cs typeface="Roboto" panose="02000000000000000000" pitchFamily="2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E06C3C3A-F66E-75E5-AE51-B3968A186B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041" y="1283172"/>
            <a:ext cx="11082586" cy="5490322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16790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83FAE9EC-F641-49D1-8818-C6EAB532FF50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B43ECC2-B0E5-4875-9C28-6BDA7278145C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A5138DC-E271-41C8-BE65-2AC8ADEEA4A9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8F26F9E0-B2BB-4E8F-A353-6B1AF083078D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45DEE80-C133-4C82-BA52-6E6A78DF5359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</p:spPr>
        <p:txBody>
          <a:bodyPr rtlCol="0"/>
          <a:lstStyle>
            <a:lvl1pPr algn="l">
              <a:defRPr/>
            </a:lvl1pPr>
          </a:lstStyle>
          <a:p>
            <a:pPr rtl="0"/>
            <a:fld id="{5D48F394-EB73-4DAF-B9DC-4B7F06E8D586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図プレースホルダー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fld id="{37D32CA8-DFB3-42D1-9A93-81D658AB3F6D}" type="datetime1">
              <a:rPr lang="ja-JP" altLang="en-US" smtClean="0"/>
              <a:t>2025/9/22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rtlCol="0"/>
          <a:lstStyle/>
          <a:p>
            <a:pPr algn="l" rt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51791" y="127580"/>
            <a:ext cx="11749378" cy="892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ja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51790" y="1265584"/>
            <a:ext cx="11749377" cy="54930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ja"/>
              <a:t>マスター テキストの書式設定</a:t>
            </a:r>
          </a:p>
          <a:p>
            <a:pPr lvl="1" rtl="0"/>
            <a:r>
              <a:rPr lang="ja"/>
              <a:t>第 2 レベル</a:t>
            </a:r>
          </a:p>
          <a:p>
            <a:pPr lvl="2" rtl="0"/>
            <a:r>
              <a:rPr lang="ja"/>
              <a:t>第 3 レベル</a:t>
            </a:r>
          </a:p>
          <a:p>
            <a:pPr lvl="3" rtl="0"/>
            <a:r>
              <a:rPr lang="ja"/>
              <a:t>第 4 レベル</a:t>
            </a:r>
          </a:p>
          <a:p>
            <a:pPr lvl="4" rtl="0"/>
            <a:r>
              <a:rPr lang="ja"/>
              <a:t>第 5 レベル</a:t>
            </a:r>
            <a:endParaRPr lang="en-US"/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05AC52C4-75B7-4FF7-901F-2158F31AA1E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9865" y="1025380"/>
            <a:ext cx="11745431" cy="191867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E7920D40-ED0B-4DA5-8EB3-DAE2AC9685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1050" y="6327913"/>
            <a:ext cx="1537498" cy="4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700" i="0" kern="1200" spc="-50" baseline="0">
          <a:solidFill>
            <a:schemeClr val="tx1">
              <a:lumMod val="75000"/>
              <a:lumOff val="25000"/>
            </a:schemeClr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8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roshima-cu.ac.jp/campuslife/c00039448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sw.office.hiroshima-cu.ac.jp/OpenSyllabus/" TargetMode="External"/><Relationship Id="rId4" Type="http://schemas.openxmlformats.org/officeDocument/2006/relationships/hyperlink" Target="https://www.hiroshima-cu.ac.jp/campuslife/c00032402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yomu-info2024@m.hiroshima-cu.ac.j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062" y="872919"/>
            <a:ext cx="6954591" cy="193801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情報科学部　１年生</a:t>
            </a:r>
            <a:br>
              <a:rPr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後期ガイダンス</a:t>
            </a:r>
            <a:br>
              <a:rPr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教務関連の説明</a:t>
            </a:r>
            <a:endParaRPr lang="ja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9C9361DF-274D-4156-BDDD-E31E1385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687" y="54405"/>
            <a:ext cx="2544418" cy="7927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B3CF1A0-293A-4171-BCD2-AECC9F11C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39066" cy="6858000"/>
          </a:xfrm>
          <a:prstGeom prst="rect">
            <a:avLst/>
          </a:prstGeom>
        </p:spPr>
      </p:pic>
      <p:sp>
        <p:nvSpPr>
          <p:cNvPr id="5" name="字幕 4">
            <a:extLst>
              <a:ext uri="{FF2B5EF4-FFF2-40B4-BE49-F238E27FC236}">
                <a16:creationId xmlns:a16="http://schemas.microsoft.com/office/drawing/2014/main" id="{E085D121-77FE-B395-5CA9-9082FCBA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1271" y="4645151"/>
            <a:ext cx="5477179" cy="153951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＊、＊、＊クラス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eaLnBrk="1" hangingPunct="1"/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＊＊＊講義室　</a:t>
            </a:r>
          </a:p>
          <a:p>
            <a:pPr algn="ctr"/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677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履修登録について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634778"/>
              </p:ext>
            </p:extLst>
          </p:nvPr>
        </p:nvGraphicFramePr>
        <p:xfrm>
          <a:off x="2875640" y="3795827"/>
          <a:ext cx="644072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330">
                  <a:extLst>
                    <a:ext uri="{9D8B030D-6E8A-4147-A177-3AD203B41FA5}">
                      <a16:colId xmlns:a16="http://schemas.microsoft.com/office/drawing/2014/main" val="862690627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1322844332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649695232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930838577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1461137674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34265662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2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9/21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9/22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9/23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9/24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9/25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9/26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9/27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5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9/28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9/29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9/30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10/1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74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7</a:t>
                      </a:r>
                      <a:endParaRPr kumimoji="1" lang="ja-JP" altLang="en-US" sz="2400" b="1" kern="12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9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2400" b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endParaRPr kumimoji="1" lang="ja-JP" altLang="en-US" sz="2400" b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0" kern="12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17</a:t>
                      </a:r>
                      <a:endParaRPr kumimoji="1" lang="ja-JP" altLang="en-US" sz="2400" b="0" kern="12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70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endParaRPr kumimoji="1" lang="ja-JP" altLang="en-US" sz="2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289057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705106" y="1281626"/>
            <a:ext cx="10781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履修登録なしで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単位は取れない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（絶対に必要な手続き）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時間割表を見ながら自分の時間割表（後期分）を作る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「忘れていた・間違えた」では済まされないので注意！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Web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で期日までに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履修登録。　確認期間に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間違いが無いか必ず確認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62094" y="3292245"/>
            <a:ext cx="386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月・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月のカレンダー</a:t>
            </a:r>
          </a:p>
        </p:txBody>
      </p:sp>
      <p:sp>
        <p:nvSpPr>
          <p:cNvPr id="14" name="角丸四角形吹き出し 13"/>
          <p:cNvSpPr/>
          <p:nvPr/>
        </p:nvSpPr>
        <p:spPr>
          <a:xfrm>
            <a:off x="104930" y="4303437"/>
            <a:ext cx="2618149" cy="908960"/>
          </a:xfrm>
          <a:prstGeom prst="wedgeRoundRectCallout">
            <a:avLst>
              <a:gd name="adj1" fmla="val 132555"/>
              <a:gd name="adj2" fmla="val 60217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履修登録期間</a:t>
            </a:r>
            <a:r>
              <a:rPr kumimoji="1" lang="en-US" altLang="ja-JP" sz="2400" b="1" u="sng" dirty="0">
                <a:solidFill>
                  <a:schemeClr val="tx1"/>
                </a:solidFill>
              </a:rPr>
              <a:t>10/7 17:00 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まで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103186" y="5331545"/>
            <a:ext cx="2696173" cy="908960"/>
          </a:xfrm>
          <a:prstGeom prst="wedgeRoundRectCallout">
            <a:avLst>
              <a:gd name="adj1" fmla="val 93851"/>
              <a:gd name="adj2" fmla="val 44938"/>
              <a:gd name="adj3" fmla="val 16667"/>
            </a:avLst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履修確認</a:t>
            </a:r>
            <a:r>
              <a:rPr kumimoji="1" lang="ja-JP" altLang="en-US" sz="2400" b="1">
                <a:solidFill>
                  <a:schemeClr val="tx1"/>
                </a:solidFill>
              </a:rPr>
              <a:t>期間</a:t>
            </a:r>
            <a:r>
              <a:rPr kumimoji="1" lang="en-US" altLang="ja-JP" sz="2400" b="1" u="sng" dirty="0">
                <a:solidFill>
                  <a:schemeClr val="tx1"/>
                </a:solidFill>
              </a:rPr>
              <a:t>10/20 17:00 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まで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9829617" y="1371599"/>
            <a:ext cx="2002036" cy="742164"/>
          </a:xfrm>
          <a:prstGeom prst="wedgeRectCallout">
            <a:avLst>
              <a:gd name="adj1" fmla="val -76868"/>
              <a:gd name="adj2" fmla="val 342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u="sng" dirty="0">
                <a:solidFill>
                  <a:srgbClr val="3333FF"/>
                </a:solidFill>
              </a:rPr>
              <a:t>第４ターム分</a:t>
            </a:r>
            <a:r>
              <a:rPr lang="ja-JP" altLang="en-US" sz="2400" dirty="0">
                <a:solidFill>
                  <a:srgbClr val="3333FF"/>
                </a:solidFill>
              </a:rPr>
              <a:t>も忘れずに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5" name="角丸四角形吹き出し 6">
            <a:extLst>
              <a:ext uri="{FF2B5EF4-FFF2-40B4-BE49-F238E27FC236}">
                <a16:creationId xmlns:a16="http://schemas.microsoft.com/office/drawing/2014/main" id="{7F9D3925-A6D5-8741-5533-449EEEEA939E}"/>
              </a:ext>
            </a:extLst>
          </p:cNvPr>
          <p:cNvSpPr/>
          <p:nvPr/>
        </p:nvSpPr>
        <p:spPr>
          <a:xfrm>
            <a:off x="9392641" y="3630553"/>
            <a:ext cx="2672323" cy="1113685"/>
          </a:xfrm>
          <a:prstGeom prst="wedgeRoundRectCallout">
            <a:avLst>
              <a:gd name="adj1" fmla="val -94583"/>
              <a:gd name="adj2" fmla="val 6136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ja-JP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b="1" dirty="0">
                <a:solidFill>
                  <a:schemeClr val="tx1"/>
                </a:solidFill>
              </a:rPr>
              <a:t>10/3</a:t>
            </a:r>
            <a:r>
              <a:rPr kumimoji="1" lang="ja-JP" altLang="en-US" sz="2400" b="1">
                <a:solidFill>
                  <a:schemeClr val="tx1"/>
                </a:solidFill>
              </a:rPr>
              <a:t>は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履修登録</a:t>
            </a:r>
            <a:r>
              <a:rPr kumimoji="1" lang="ja-JP" altLang="en-US" sz="2400" b="1">
                <a:solidFill>
                  <a:schemeClr val="tx1"/>
                </a:solidFill>
              </a:rPr>
              <a:t>不可！</a:t>
            </a:r>
            <a:endParaRPr kumimoji="1" lang="en-US" altLang="ja-JP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0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履修登録と取り消しについて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54644"/>
              </p:ext>
            </p:extLst>
          </p:nvPr>
        </p:nvGraphicFramePr>
        <p:xfrm>
          <a:off x="5472543" y="4273783"/>
          <a:ext cx="661673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330">
                  <a:extLst>
                    <a:ext uri="{9D8B030D-6E8A-4147-A177-3AD203B41FA5}">
                      <a16:colId xmlns:a16="http://schemas.microsoft.com/office/drawing/2014/main" val="862690627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1322844332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649695232"/>
                    </a:ext>
                  </a:extLst>
                </a:gridCol>
                <a:gridCol w="1084580">
                  <a:extLst>
                    <a:ext uri="{9D8B030D-6E8A-4147-A177-3AD203B41FA5}">
                      <a16:colId xmlns:a16="http://schemas.microsoft.com/office/drawing/2014/main" val="2930838577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1461137674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34265662"/>
                    </a:ext>
                  </a:extLst>
                </a:gridCol>
                <a:gridCol w="9085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2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74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26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29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11/1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19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70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endParaRPr kumimoji="1" lang="ja-JP" altLang="en-US" sz="24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  <a:endParaRPr kumimoji="1" lang="ja-JP" altLang="en-US" sz="2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756960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705106" y="1281626"/>
            <a:ext cx="107817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必修科目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は必ず履修（自分のクラスの授業を履修登録）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選択科目は自由に選べる（お勧めは初回授業に出てから選択）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ただし</a:t>
            </a: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半期に</a:t>
            </a:r>
            <a:r>
              <a:rPr kumimoji="1" lang="en-US" altLang="ja-JP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24</a:t>
            </a: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単位まで</a:t>
            </a:r>
            <a:r>
              <a:rPr kumimoji="1" lang="ja-JP" altLang="en-US" sz="28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しか登録できないので注意！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同じ時間の授業は履修できない！</a:t>
            </a:r>
            <a:endParaRPr kumimoji="1" lang="en-US" altLang="ja-JP" sz="28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履修登録後は、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履修取消期間</a:t>
            </a: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でなければ、</a:t>
            </a:r>
            <a:br>
              <a:rPr kumimoji="1" lang="en-US" altLang="ja-JP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登録は取り消せない！</a:t>
            </a:r>
            <a:endParaRPr kumimoji="1" lang="en-US" altLang="ja-JP" sz="28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取り消さずに放置すると</a:t>
            </a:r>
            <a:b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28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全体の成績が下がる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9433760" y="2584217"/>
            <a:ext cx="2758240" cy="1179596"/>
          </a:xfrm>
          <a:prstGeom prst="wedgeRoundRectCallout">
            <a:avLst>
              <a:gd name="adj1" fmla="val -14623"/>
              <a:gd name="adj2" fmla="val 146575"/>
              <a:gd name="adj3" fmla="val 16667"/>
            </a:avLst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履修取消期間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u="sng" dirty="0">
                <a:solidFill>
                  <a:schemeClr val="tx1"/>
                </a:solidFill>
              </a:rPr>
              <a:t>（第</a:t>
            </a:r>
            <a:r>
              <a:rPr kumimoji="1" lang="en-US" altLang="ja-JP" sz="2400" b="1" u="sng" dirty="0">
                <a:solidFill>
                  <a:schemeClr val="tx1"/>
                </a:solidFill>
              </a:rPr>
              <a:t>3</a:t>
            </a:r>
            <a:r>
              <a:rPr kumimoji="1" lang="ja-JP" altLang="en-US" sz="2400" b="1" u="sng" dirty="0">
                <a:solidFill>
                  <a:schemeClr val="tx1"/>
                </a:solidFill>
              </a:rPr>
              <a:t>ターム科目</a:t>
            </a:r>
            <a:r>
              <a:rPr kumimoji="1" lang="ja-JP" altLang="en-US" sz="2400" b="1" u="sng">
                <a:solidFill>
                  <a:schemeClr val="tx1"/>
                </a:solidFill>
              </a:rPr>
              <a:t>）</a:t>
            </a:r>
            <a:r>
              <a:rPr kumimoji="1" lang="en-US" altLang="ja-JP" sz="2400" b="1" u="sng" dirty="0">
                <a:solidFill>
                  <a:schemeClr val="tx1"/>
                </a:solidFill>
              </a:rPr>
              <a:t>10/24 17:00 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まで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730864" y="5924614"/>
            <a:ext cx="4069736" cy="826249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/>
              <a:t>第</a:t>
            </a:r>
            <a:r>
              <a:rPr kumimoji="1" lang="en-US" altLang="ja-JP" sz="2400" b="1" dirty="0"/>
              <a:t>4</a:t>
            </a:r>
            <a:r>
              <a:rPr kumimoji="1" lang="ja-JP" altLang="en-US" sz="2400" b="1" dirty="0"/>
              <a:t>ターム科目の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取消期間</a:t>
            </a:r>
            <a:r>
              <a:rPr kumimoji="1" lang="ja-JP" altLang="en-US" sz="2400" b="1"/>
              <a:t>は</a:t>
            </a:r>
            <a:r>
              <a:rPr kumimoji="1" lang="en-US" altLang="ja-JP" sz="2400" b="1" dirty="0"/>
              <a:t>12/12 – 12/16</a:t>
            </a:r>
            <a:endParaRPr kumimoji="1" lang="ja-JP" altLang="en-US" sz="2400" b="1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1505700" y="5031254"/>
            <a:ext cx="3863889" cy="826249"/>
          </a:xfrm>
          <a:prstGeom prst="wedgeRoundRectCallout">
            <a:avLst>
              <a:gd name="adj1" fmla="val 130396"/>
              <a:gd name="adj2" fmla="val 95590"/>
              <a:gd name="adj3" fmla="val 16667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履修取消期間</a:t>
            </a:r>
            <a:r>
              <a:rPr kumimoji="1" lang="ja-JP" altLang="en-US" sz="2400" b="1" u="sng" dirty="0">
                <a:solidFill>
                  <a:schemeClr val="tx1"/>
                </a:solidFill>
              </a:rPr>
              <a:t>（後期科目）</a:t>
            </a:r>
            <a:endParaRPr kumimoji="1" lang="en-US" altLang="ja-JP" sz="2400" b="1" u="sng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2400" b="1" u="sng" dirty="0">
                <a:solidFill>
                  <a:schemeClr val="tx1"/>
                </a:solidFill>
              </a:rPr>
              <a:t>11/14 17:00</a:t>
            </a:r>
            <a:r>
              <a:rPr kumimoji="1" lang="ja-JP" altLang="en-US" sz="2400" b="1">
                <a:solidFill>
                  <a:schemeClr val="tx1"/>
                </a:solidFill>
              </a:rPr>
              <a:t>ま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で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83035" y="3750967"/>
            <a:ext cx="386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月・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月のカレンダー</a:t>
            </a:r>
          </a:p>
        </p:txBody>
      </p:sp>
    </p:spTree>
    <p:extLst>
      <p:ext uri="{BB962C8B-B14F-4D97-AF65-F5344CB8AC3E}">
        <p14:creationId xmlns:p14="http://schemas.microsoft.com/office/powerpoint/2010/main" val="291399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5" y="127580"/>
            <a:ext cx="11787434" cy="892840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/>
              <a:t>プログラミング </a:t>
            </a:r>
            <a:r>
              <a:rPr lang="en-US" altLang="ja-JP" sz="4000" dirty="0"/>
              <a:t>II </a:t>
            </a:r>
            <a:r>
              <a:rPr lang="ja-JP" altLang="en-US" sz="4000" dirty="0"/>
              <a:t>と線形代</a:t>
            </a:r>
            <a:r>
              <a:rPr lang="ja-JP" altLang="en-US" sz="4000"/>
              <a:t>数学 </a:t>
            </a:r>
            <a:r>
              <a:rPr lang="en-US" altLang="ja-JP" sz="4000" dirty="0"/>
              <a:t>IIA/IIB </a:t>
            </a:r>
            <a:r>
              <a:rPr lang="ja-JP" altLang="en-US" sz="4000"/>
              <a:t>の</a:t>
            </a:r>
            <a:r>
              <a:rPr kumimoji="1" lang="ja-JP" altLang="en-US" sz="4000" dirty="0"/>
              <a:t>革新的クラス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955222" y="2645226"/>
          <a:ext cx="2394714" cy="3551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714">
                  <a:extLst>
                    <a:ext uri="{9D8B030D-6E8A-4147-A177-3AD203B41FA5}">
                      <a16:colId xmlns:a16="http://schemas.microsoft.com/office/drawing/2014/main" val="2382598785"/>
                    </a:ext>
                  </a:extLst>
                </a:gridCol>
              </a:tblGrid>
              <a:tr h="71029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rgbClr val="0000CC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上位 </a:t>
                      </a:r>
                      <a:r>
                        <a:rPr kumimoji="1" lang="en-US" altLang="ja-JP" sz="2400" b="1" dirty="0">
                          <a:solidFill>
                            <a:srgbClr val="0000CC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40 </a:t>
                      </a:r>
                      <a:r>
                        <a:rPr kumimoji="1" lang="ja-JP" altLang="en-US" sz="2400" b="1" dirty="0">
                          <a:solidFill>
                            <a:srgbClr val="0000CC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名程度</a:t>
                      </a:r>
                      <a:endParaRPr kumimoji="1" lang="en-US" altLang="ja-JP" sz="2400" b="1" dirty="0">
                        <a:solidFill>
                          <a:srgbClr val="0000CC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03298"/>
                  </a:ext>
                </a:extLst>
              </a:tr>
              <a:tr h="710293">
                <a:tc>
                  <a:txBody>
                    <a:bodyPr/>
                    <a:lstStyle/>
                    <a:p>
                      <a:endParaRPr kumimoji="1" lang="ja-JP" altLang="en-US" sz="2400" b="1" dirty="0">
                        <a:solidFill>
                          <a:srgbClr val="0000CC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71568"/>
                  </a:ext>
                </a:extLst>
              </a:tr>
              <a:tr h="710293">
                <a:tc>
                  <a:txBody>
                    <a:bodyPr/>
                    <a:lstStyle/>
                    <a:p>
                      <a:endParaRPr kumimoji="1" lang="ja-JP" altLang="en-US" sz="2400" b="1">
                        <a:solidFill>
                          <a:srgbClr val="0000CC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813239"/>
                  </a:ext>
                </a:extLst>
              </a:tr>
              <a:tr h="710293">
                <a:tc>
                  <a:txBody>
                    <a:bodyPr/>
                    <a:lstStyle/>
                    <a:p>
                      <a:endParaRPr kumimoji="1" lang="ja-JP" altLang="en-US" sz="2400" b="1">
                        <a:solidFill>
                          <a:srgbClr val="0000CC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265699"/>
                  </a:ext>
                </a:extLst>
              </a:tr>
              <a:tr h="710293">
                <a:tc>
                  <a:txBody>
                    <a:bodyPr/>
                    <a:lstStyle/>
                    <a:p>
                      <a:endParaRPr kumimoji="1" lang="ja-JP" altLang="en-US" sz="2400" b="1" dirty="0">
                        <a:solidFill>
                          <a:srgbClr val="0000CC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765678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268169" y="1282614"/>
            <a:ext cx="3902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１年前期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プログラミング 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I 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もしくは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線形代</a:t>
            </a:r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数学 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IA/IB 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の成績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49" name="表 48"/>
          <p:cNvGraphicFramePr>
            <a:graphicFrameLocks noGrp="1"/>
          </p:cNvGraphicFramePr>
          <p:nvPr/>
        </p:nvGraphicFramePr>
        <p:xfrm>
          <a:off x="5567905" y="2650671"/>
          <a:ext cx="2261507" cy="3551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507">
                  <a:extLst>
                    <a:ext uri="{9D8B030D-6E8A-4147-A177-3AD203B41FA5}">
                      <a16:colId xmlns:a16="http://schemas.microsoft.com/office/drawing/2014/main" val="2382598785"/>
                    </a:ext>
                  </a:extLst>
                </a:gridCol>
              </a:tblGrid>
              <a:tr h="71029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rgbClr val="0000CC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革新的クラス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03298"/>
                  </a:ext>
                </a:extLst>
              </a:tr>
              <a:tr h="28411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一般クラス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71568"/>
                  </a:ext>
                </a:extLst>
              </a:tr>
            </a:tbl>
          </a:graphicData>
        </a:graphic>
      </p:graphicFrame>
      <p:sp>
        <p:nvSpPr>
          <p:cNvPr id="58" name="テキスト ボックス 57"/>
          <p:cNvSpPr txBox="1"/>
          <p:nvPr/>
        </p:nvSpPr>
        <p:spPr>
          <a:xfrm>
            <a:off x="4593755" y="1288059"/>
            <a:ext cx="4209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１年後期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プログラミング 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II 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もしくは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線形代</a:t>
            </a:r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数学 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IIA/IIB 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のクラス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右中かっこ 6"/>
          <p:cNvSpPr/>
          <p:nvPr/>
        </p:nvSpPr>
        <p:spPr>
          <a:xfrm>
            <a:off x="3420835" y="3404508"/>
            <a:ext cx="179614" cy="276769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3976855" y="2756027"/>
            <a:ext cx="1077686" cy="48985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右矢印 58"/>
          <p:cNvSpPr/>
          <p:nvPr/>
        </p:nvSpPr>
        <p:spPr>
          <a:xfrm>
            <a:off x="3976855" y="4543424"/>
            <a:ext cx="1077686" cy="48985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角丸四角形吹き出し 59"/>
          <p:cNvSpPr/>
          <p:nvPr/>
        </p:nvSpPr>
        <p:spPr>
          <a:xfrm>
            <a:off x="213735" y="3195832"/>
            <a:ext cx="1749385" cy="634703"/>
          </a:xfrm>
          <a:prstGeom prst="wedgeRoundRectCallout">
            <a:avLst>
              <a:gd name="adj1" fmla="val 64472"/>
              <a:gd name="adj2" fmla="val -572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基礎を十分に理解している</a:t>
            </a:r>
          </a:p>
        </p:txBody>
      </p:sp>
      <p:sp>
        <p:nvSpPr>
          <p:cNvPr id="61" name="角丸四角形吹き出し 60"/>
          <p:cNvSpPr/>
          <p:nvPr/>
        </p:nvSpPr>
        <p:spPr>
          <a:xfrm>
            <a:off x="7968342" y="2642773"/>
            <a:ext cx="3894364" cy="761735"/>
          </a:xfrm>
          <a:prstGeom prst="wedgeRoundRectCallout">
            <a:avLst>
              <a:gd name="adj1" fmla="val -57331"/>
              <a:gd name="adj2" fmla="val -255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解き応えのある</a:t>
            </a:r>
            <a:r>
              <a:rPr kumimoji="1" lang="ja-JP" altLang="en-US" sz="2000" b="1" dirty="0">
                <a:solidFill>
                  <a:schemeClr val="tx1"/>
                </a:solidFill>
              </a:rPr>
              <a:t>発展的な応用問題</a:t>
            </a:r>
            <a:r>
              <a:rPr kumimoji="1" lang="ja-JP" altLang="en-US" sz="2000" dirty="0">
                <a:solidFill>
                  <a:schemeClr val="tx1"/>
                </a:solidFill>
              </a:rPr>
              <a:t>等にチャレンジして</a:t>
            </a:r>
            <a:r>
              <a:rPr kumimoji="1" lang="ja-JP" altLang="en-US" sz="2000" b="1" dirty="0">
                <a:solidFill>
                  <a:schemeClr val="tx1"/>
                </a:solidFill>
              </a:rPr>
              <a:t>深い学び</a:t>
            </a:r>
            <a:r>
              <a:rPr kumimoji="1" lang="ja-JP" altLang="en-US" sz="2000" dirty="0">
                <a:solidFill>
                  <a:schemeClr val="tx1"/>
                </a:solidFill>
              </a:rPr>
              <a:t>へ</a:t>
            </a:r>
          </a:p>
        </p:txBody>
      </p:sp>
      <p:sp>
        <p:nvSpPr>
          <p:cNvPr id="62" name="角丸四角形吹き出し 61"/>
          <p:cNvSpPr/>
          <p:nvPr/>
        </p:nvSpPr>
        <p:spPr>
          <a:xfrm>
            <a:off x="7968342" y="4183209"/>
            <a:ext cx="3894364" cy="720429"/>
          </a:xfrm>
          <a:prstGeom prst="wedgeRoundRectCallout">
            <a:avLst>
              <a:gd name="adj1" fmla="val -59427"/>
              <a:gd name="adj2" fmla="val 27776"/>
              <a:gd name="adj3" fmla="val 16667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大勢の人が</a:t>
            </a:r>
            <a:r>
              <a:rPr kumimoji="1" lang="ja-JP" altLang="en-US" sz="2000" b="1" dirty="0">
                <a:solidFill>
                  <a:schemeClr val="tx1"/>
                </a:solidFill>
              </a:rPr>
              <a:t>理解できるように</a:t>
            </a:r>
            <a:r>
              <a:rPr kumimoji="1" lang="ja-JP" altLang="en-US" sz="2000" dirty="0">
                <a:solidFill>
                  <a:schemeClr val="tx1"/>
                </a:solidFill>
              </a:rPr>
              <a:t>復習も含めて</a:t>
            </a:r>
            <a:r>
              <a:rPr kumimoji="1" lang="ja-JP" altLang="en-US" sz="2000" b="1" dirty="0">
                <a:solidFill>
                  <a:schemeClr val="tx1"/>
                </a:solidFill>
              </a:rPr>
              <a:t>基本問題</a:t>
            </a:r>
            <a:r>
              <a:rPr kumimoji="1" lang="ja-JP" altLang="en-US" sz="2000" dirty="0">
                <a:solidFill>
                  <a:schemeClr val="tx1"/>
                </a:solidFill>
              </a:rPr>
              <a:t>で丁寧に教育</a:t>
            </a:r>
          </a:p>
        </p:txBody>
      </p:sp>
      <p:sp>
        <p:nvSpPr>
          <p:cNvPr id="63" name="角丸四角形 62"/>
          <p:cNvSpPr/>
          <p:nvPr/>
        </p:nvSpPr>
        <p:spPr>
          <a:xfrm>
            <a:off x="5054541" y="5742277"/>
            <a:ext cx="6808165" cy="826249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/>
              <a:t>授業の進め方が違うだけで、主な学習内容は同じ（革新的クラスだと</a:t>
            </a:r>
            <a:r>
              <a:rPr kumimoji="1" lang="ja-JP" altLang="en-US" sz="2400" b="1" dirty="0">
                <a:solidFill>
                  <a:srgbClr val="FFFF00"/>
                </a:solidFill>
              </a:rPr>
              <a:t>好成績が取りにくいことはない</a:t>
            </a:r>
            <a:r>
              <a:rPr kumimoji="1" lang="ja-JP" altLang="en-US" sz="24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45888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習熟度別クラスの履修（該当クラスで履修）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5106" y="1281626"/>
            <a:ext cx="1078178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プログラミング 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II: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革新的クラス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（講義：常盤　演習：井上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伸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、王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、常盤、福田）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一般クラス（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講義：カストナー、小作）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 – D 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クラス演習（担当：岩垣、森）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 – H 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クラス演習（担当：齊藤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充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、辻）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 – L 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クラス演習（担当：アル・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ファリシィ、伊藤）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線形代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数学 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IIA/IIB: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革新的クラス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（担当：齋藤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夏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一般クラス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 – D 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クラス（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担当：下川）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 – H 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クラス（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担当：内田）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 – L 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クラス（</a:t>
            </a:r>
            <a:r>
              <a:rPr kumimoji="1" lang="ja-JP" altLang="en-US" sz="2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担当：関根）</a:t>
            </a:r>
            <a:endParaRPr kumimoji="1" lang="ja-JP" altLang="en-US" sz="28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8428935" y="922530"/>
            <a:ext cx="3695029" cy="813879"/>
          </a:xfrm>
          <a:prstGeom prst="wedgeRoundRectCallout">
            <a:avLst>
              <a:gd name="adj1" fmla="val -59162"/>
              <a:gd name="adj2" fmla="val 35481"/>
              <a:gd name="adj3" fmla="val 16667"/>
            </a:avLst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>
                <a:solidFill>
                  <a:schemeClr val="tx1"/>
                </a:solidFill>
              </a:rPr>
              <a:t>事務局からのクラス分け連絡をよく見ておく！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9054524" y="2452400"/>
            <a:ext cx="3069440" cy="901899"/>
          </a:xfrm>
          <a:prstGeom prst="wedgeRoundRectCallout">
            <a:avLst>
              <a:gd name="adj1" fmla="val -68804"/>
              <a:gd name="adj2" fmla="val 3377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一般クラスはアルファベットクラスで履修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7669656" y="5119120"/>
            <a:ext cx="3695029" cy="1036751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履修登録時に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間違えないように注意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7204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数学リメディアル教室への参加募集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7083" y="1510853"/>
            <a:ext cx="11437833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</a:t>
            </a:r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解析学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IA</a:t>
            </a:r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IB</a:t>
            </a:r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」</a:t>
            </a: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もしくは「線形代</a:t>
            </a:r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数学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IA</a:t>
            </a:r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IB</a:t>
            </a:r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」</a:t>
            </a:r>
            <a:endParaRPr kumimoji="1" lang="en-US" altLang="ja-JP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単位未修得者</a:t>
            </a: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対象</a:t>
            </a:r>
            <a:endParaRPr kumimoji="1" lang="en-US" altLang="ja-JP" sz="36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元予備校講師による試験の傾向と対策の授業</a:t>
            </a:r>
            <a:endParaRPr kumimoji="1" lang="en-US" altLang="ja-JP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20040" y="3447978"/>
            <a:ext cx="1061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「解析学</a:t>
            </a:r>
            <a:r>
              <a:rPr lang="en-US" altLang="ja-JP" sz="3600" dirty="0"/>
              <a:t>II</a:t>
            </a:r>
            <a:r>
              <a:rPr lang="ja-JP" altLang="en-US" sz="3600" dirty="0"/>
              <a:t>」や「線形代</a:t>
            </a:r>
            <a:r>
              <a:rPr lang="ja-JP" altLang="en-US" sz="3600"/>
              <a:t>数学</a:t>
            </a:r>
            <a:r>
              <a:rPr lang="en-US" altLang="ja-JP" sz="3600" dirty="0"/>
              <a:t>IIA</a:t>
            </a:r>
            <a:r>
              <a:rPr lang="ja-JP" altLang="en-US" sz="3600"/>
              <a:t>・</a:t>
            </a:r>
            <a:r>
              <a:rPr lang="en-US" altLang="ja-JP" sz="3600" dirty="0"/>
              <a:t>IIB</a:t>
            </a:r>
            <a:r>
              <a:rPr lang="ja-JP" altLang="en-US" sz="3600"/>
              <a:t>」</a:t>
            </a:r>
            <a:r>
              <a:rPr lang="ja-JP" altLang="en-US" sz="3600" dirty="0"/>
              <a:t>の理解にも役立つ</a:t>
            </a:r>
            <a:endParaRPr lang="en-US" altLang="ja-JP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34433" y="4146817"/>
            <a:ext cx="756676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期間</a:t>
            </a:r>
            <a:r>
              <a:rPr lang="ja-JP" altLang="en-US" sz="2400"/>
              <a:t>：</a:t>
            </a:r>
            <a:r>
              <a:rPr lang="en-US" altLang="ja-JP" sz="2400" dirty="0"/>
              <a:t>10/3</a:t>
            </a:r>
            <a:r>
              <a:rPr lang="ja-JP" altLang="en-US" sz="2400"/>
              <a:t>（</a:t>
            </a:r>
            <a:r>
              <a:rPr lang="ja-JP" altLang="en-US" sz="2400" dirty="0"/>
              <a:t>金）</a:t>
            </a:r>
            <a:r>
              <a:rPr lang="ja-JP" altLang="en-US" sz="2400"/>
              <a:t>～</a:t>
            </a:r>
            <a:r>
              <a:rPr lang="en-US" altLang="ja-JP" sz="2400" dirty="0"/>
              <a:t>1/23</a:t>
            </a:r>
            <a:r>
              <a:rPr lang="ja-JP" altLang="en-US" sz="2400"/>
              <a:t>（</a:t>
            </a:r>
            <a:r>
              <a:rPr lang="ja-JP" altLang="en-US" sz="2400" dirty="0"/>
              <a:t>金）</a:t>
            </a:r>
            <a:endParaRPr lang="en-US" altLang="ja-JP" sz="2400" dirty="0"/>
          </a:p>
          <a:p>
            <a:r>
              <a:rPr lang="ja-JP" altLang="en-US" sz="2400" dirty="0"/>
              <a:t>時限：毎週金曜</a:t>
            </a:r>
            <a:r>
              <a:rPr lang="en-US" altLang="ja-JP" sz="2400" dirty="0"/>
              <a:t>1</a:t>
            </a:r>
            <a:r>
              <a:rPr lang="ja-JP" altLang="en-US" sz="2400" dirty="0"/>
              <a:t>限 </a:t>
            </a:r>
            <a:r>
              <a:rPr lang="en-US" altLang="ja-JP" sz="2400" dirty="0"/>
              <a:t>or 2</a:t>
            </a:r>
            <a:r>
              <a:rPr lang="ja-JP" altLang="en-US" sz="2400" dirty="0"/>
              <a:t>限（週１コマ）</a:t>
            </a:r>
            <a:endParaRPr lang="en-US" altLang="ja-JP" sz="2400" dirty="0"/>
          </a:p>
          <a:p>
            <a:r>
              <a:rPr lang="ja-JP" altLang="en-US" sz="2400" dirty="0"/>
              <a:t>場所：</a:t>
            </a:r>
            <a:r>
              <a:rPr lang="en-US" altLang="ja-JP" sz="2400" dirty="0"/>
              <a:t>401 </a:t>
            </a:r>
            <a:r>
              <a:rPr lang="ja-JP" altLang="en-US" sz="2400" dirty="0"/>
              <a:t>情報処理実習室１</a:t>
            </a:r>
            <a:endParaRPr lang="en-US" altLang="ja-JP" sz="2400" dirty="0"/>
          </a:p>
          <a:p>
            <a:r>
              <a:rPr lang="ja-JP" altLang="en-US" sz="2400" dirty="0"/>
              <a:t>申込方法：</a:t>
            </a:r>
            <a:endParaRPr lang="en-US" altLang="ja-JP" dirty="0"/>
          </a:p>
          <a:p>
            <a:r>
              <a:rPr lang="ja-JP" altLang="en-US" sz="2400" dirty="0"/>
              <a:t>　</a:t>
            </a:r>
            <a:r>
              <a:rPr lang="en-US" altLang="ja-JP" sz="2400" b="1" dirty="0">
                <a:solidFill>
                  <a:srgbClr val="0000CC"/>
                </a:solidFill>
              </a:rPr>
              <a:t>10</a:t>
            </a:r>
            <a:r>
              <a:rPr lang="ja-JP" altLang="en-US" sz="2400" b="1">
                <a:solidFill>
                  <a:srgbClr val="0000CC"/>
                </a:solidFill>
              </a:rPr>
              <a:t>月</a:t>
            </a:r>
            <a:r>
              <a:rPr lang="en-US" altLang="ja-JP" sz="2400" b="1" dirty="0">
                <a:solidFill>
                  <a:srgbClr val="0000CC"/>
                </a:solidFill>
              </a:rPr>
              <a:t>1</a:t>
            </a:r>
            <a:r>
              <a:rPr lang="ja-JP" altLang="en-US" sz="2400" b="1">
                <a:solidFill>
                  <a:srgbClr val="0000CC"/>
                </a:solidFill>
              </a:rPr>
              <a:t>日</a:t>
            </a:r>
            <a:r>
              <a:rPr lang="ja-JP" altLang="en-US" sz="2400" b="1" dirty="0">
                <a:solidFill>
                  <a:srgbClr val="0000CC"/>
                </a:solidFill>
              </a:rPr>
              <a:t>（水）</a:t>
            </a:r>
            <a:r>
              <a:rPr lang="en-US" altLang="ja-JP" sz="2400" b="1" dirty="0">
                <a:solidFill>
                  <a:srgbClr val="0000CC"/>
                </a:solidFill>
              </a:rPr>
              <a:t> </a:t>
            </a:r>
            <a:r>
              <a:rPr lang="ja-JP" altLang="en-US" sz="2400" b="1" dirty="0">
                <a:solidFill>
                  <a:srgbClr val="0000CC"/>
                </a:solidFill>
              </a:rPr>
              <a:t>までに</a:t>
            </a:r>
            <a:r>
              <a:rPr lang="en-US" altLang="ja-JP" sz="2400" b="1" dirty="0">
                <a:solidFill>
                  <a:srgbClr val="0000CC"/>
                </a:solidFill>
              </a:rPr>
              <a:t>Web</a:t>
            </a:r>
            <a:r>
              <a:rPr lang="ja-JP" altLang="en-US" sz="2400" b="1" dirty="0">
                <a:solidFill>
                  <a:srgbClr val="0000CC"/>
                </a:solidFill>
              </a:rPr>
              <a:t>申込</a:t>
            </a:r>
            <a:endParaRPr lang="en-US" altLang="ja-JP" sz="2400" b="1" dirty="0">
              <a:solidFill>
                <a:srgbClr val="0000CC"/>
              </a:solidFill>
            </a:endParaRPr>
          </a:p>
          <a:p>
            <a:r>
              <a:rPr lang="ja-JP" altLang="en-US" sz="2400" dirty="0"/>
              <a:t>　（右の</a:t>
            </a:r>
            <a:r>
              <a:rPr lang="en-US" altLang="ja-JP" sz="2400" dirty="0"/>
              <a:t>QR</a:t>
            </a:r>
            <a:r>
              <a:rPr lang="ja-JP" altLang="en-US" sz="2400" dirty="0"/>
              <a:t>コードからアクセス可能）</a:t>
            </a:r>
            <a:endParaRPr lang="en-US" altLang="ja-JP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6E935B0-8C72-A52E-F303-0C96B92B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04" y="4327248"/>
            <a:ext cx="2029460" cy="20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51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情報科</a:t>
            </a:r>
            <a:r>
              <a:rPr kumimoji="1" lang="ja-JP" altLang="en-US" dirty="0"/>
              <a:t>学部のカリキュラム（概略図）</a:t>
            </a:r>
          </a:p>
        </p:txBody>
      </p:sp>
      <p:sp>
        <p:nvSpPr>
          <p:cNvPr id="4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1832745" y="5539738"/>
            <a:ext cx="1494053" cy="693683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１年</a:t>
            </a:r>
          </a:p>
        </p:txBody>
      </p:sp>
      <p:sp>
        <p:nvSpPr>
          <p:cNvPr id="8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1832745" y="4273242"/>
            <a:ext cx="1494053" cy="693683"/>
          </a:xfrm>
          <a:prstGeom prst="chevron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２年</a:t>
            </a:r>
          </a:p>
        </p:txBody>
      </p:sp>
      <p:sp>
        <p:nvSpPr>
          <p:cNvPr id="9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1832745" y="3006746"/>
            <a:ext cx="1494053" cy="693683"/>
          </a:xfrm>
          <a:prstGeom prst="chevron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３年</a:t>
            </a:r>
          </a:p>
        </p:txBody>
      </p:sp>
      <p:sp>
        <p:nvSpPr>
          <p:cNvPr id="10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1832744" y="1740250"/>
            <a:ext cx="1494053" cy="693683"/>
          </a:xfrm>
          <a:prstGeom prst="chevron">
            <a:avLst/>
          </a:prstGeom>
          <a:solidFill>
            <a:srgbClr val="CC00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４年</a:t>
            </a:r>
          </a:p>
        </p:txBody>
      </p:sp>
      <p:grpSp>
        <p:nvGrpSpPr>
          <p:cNvPr id="68" name="グループ化 67"/>
          <p:cNvGrpSpPr/>
          <p:nvPr/>
        </p:nvGrpSpPr>
        <p:grpSpPr>
          <a:xfrm>
            <a:off x="4234439" y="1340064"/>
            <a:ext cx="4917834" cy="5309308"/>
            <a:chOff x="4234439" y="1340064"/>
            <a:chExt cx="4917834" cy="5309308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4234439" y="6148556"/>
              <a:ext cx="4872864" cy="46929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全学共通系科目（１～４年次）</a:t>
              </a: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A72CB9A-202E-4465-A127-06FC1CB5E2E4}"/>
                </a:ext>
              </a:extLst>
            </p:cNvPr>
            <p:cNvSpPr/>
            <p:nvPr/>
          </p:nvSpPr>
          <p:spPr>
            <a:xfrm>
              <a:off x="8553182" y="1340064"/>
              <a:ext cx="599091" cy="5262009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総合共通科目・体育・一般情報処理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8D8E09C6-8710-49F1-8988-ACBD7D5141C1}"/>
                </a:ext>
              </a:extLst>
            </p:cNvPr>
            <p:cNvSpPr/>
            <p:nvPr/>
          </p:nvSpPr>
          <p:spPr>
            <a:xfrm>
              <a:off x="7906797" y="1340064"/>
              <a:ext cx="646384" cy="480450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地域・キャリア形成科目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42E43BF-91F5-4E1A-99BB-4E20718A388E}"/>
                </a:ext>
              </a:extLst>
            </p:cNvPr>
            <p:cNvSpPr/>
            <p:nvPr/>
          </p:nvSpPr>
          <p:spPr>
            <a:xfrm>
              <a:off x="7343425" y="1340064"/>
              <a:ext cx="563371" cy="4804502"/>
            </a:xfrm>
            <a:prstGeom prst="rect">
              <a:avLst/>
            </a:prstGeom>
            <a:solidFill>
              <a:srgbClr val="FFCCFF">
                <a:alpha val="50196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外国語系科目</a:t>
              </a:r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7322406" y="1355830"/>
              <a:ext cx="0" cy="47983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9152273" y="1355830"/>
              <a:ext cx="0" cy="52935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7342359" y="1370685"/>
              <a:ext cx="18099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4234439" y="6638331"/>
              <a:ext cx="49178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4234439" y="6154158"/>
              <a:ext cx="30879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4234439" y="6154158"/>
              <a:ext cx="0" cy="4794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角丸四角形吹き出し 62"/>
          <p:cNvSpPr/>
          <p:nvPr/>
        </p:nvSpPr>
        <p:spPr>
          <a:xfrm>
            <a:off x="9277730" y="4362138"/>
            <a:ext cx="2732062" cy="901899"/>
          </a:xfrm>
          <a:prstGeom prst="wedgeRoundRectCallout">
            <a:avLst>
              <a:gd name="adj1" fmla="val -65276"/>
              <a:gd name="adj2" fmla="val 75414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大学生としての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教養を身につける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792F919-10A4-5ECE-EA79-4AE2F812D896}"/>
              </a:ext>
            </a:extLst>
          </p:cNvPr>
          <p:cNvGrpSpPr/>
          <p:nvPr/>
        </p:nvGrpSpPr>
        <p:grpSpPr>
          <a:xfrm>
            <a:off x="3072985" y="1341080"/>
            <a:ext cx="4169617" cy="5318116"/>
            <a:chOff x="3072985" y="1341080"/>
            <a:chExt cx="4169617" cy="5318116"/>
          </a:xfrm>
        </p:grpSpPr>
        <p:cxnSp>
          <p:nvCxnSpPr>
            <p:cNvPr id="51" name="直線コネクタ 50"/>
            <p:cNvCxnSpPr/>
            <p:nvPr/>
          </p:nvCxnSpPr>
          <p:spPr>
            <a:xfrm>
              <a:off x="3078948" y="1370685"/>
              <a:ext cx="0" cy="52786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 flipV="1">
              <a:off x="4149494" y="6082023"/>
              <a:ext cx="3058495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7211569" y="1359124"/>
              <a:ext cx="14990" cy="47347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>
              <a:off x="3106427" y="1341080"/>
              <a:ext cx="4136175" cy="74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4150624" y="6081708"/>
              <a:ext cx="0" cy="5774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H="1">
              <a:off x="3084871" y="6653981"/>
              <a:ext cx="1064623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3086288" y="6081708"/>
              <a:ext cx="1084087" cy="56766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3072985" y="5351344"/>
              <a:ext cx="4157154" cy="75411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学部共通科目（１～３年次）</a:t>
              </a: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6141024" y="2630208"/>
              <a:ext cx="1084087" cy="2721135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3084870" y="1355695"/>
              <a:ext cx="4140241" cy="1235876"/>
            </a:xfrm>
            <a:prstGeom prst="rect">
              <a:avLst/>
            </a:prstGeom>
            <a:solidFill>
              <a:srgbClr val="6600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bg1"/>
                  </a:solidFill>
                </a:rPr>
                <a:t>卒業研究（４年次）</a:t>
              </a: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A15A82C1-21E5-45A6-BC0F-5C4678E10A15}"/>
                </a:ext>
              </a:extLst>
            </p:cNvPr>
            <p:cNvSpPr/>
            <p:nvPr/>
          </p:nvSpPr>
          <p:spPr>
            <a:xfrm>
              <a:off x="3093787" y="2630208"/>
              <a:ext cx="3014790" cy="2678037"/>
            </a:xfrm>
            <a:prstGeom prst="rect">
              <a:avLst/>
            </a:prstGeom>
            <a:solidFill>
              <a:srgbClr val="99FF99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r>
                <a:rPr kumimoji="1" lang="ja-JP" altLang="en-US" sz="2400" b="1" dirty="0"/>
                <a:t>学科毎の</a:t>
              </a:r>
              <a:endParaRPr kumimoji="1" lang="en-US" altLang="ja-JP" sz="2400" b="1" dirty="0"/>
            </a:p>
            <a:p>
              <a:r>
                <a:rPr kumimoji="1" lang="ja-JP" altLang="en-US" sz="2400" b="1" dirty="0"/>
                <a:t>専門基礎科目・</a:t>
              </a:r>
              <a:endParaRPr kumimoji="1" lang="en-US" altLang="ja-JP" sz="2400" b="1" dirty="0"/>
            </a:p>
            <a:p>
              <a:r>
                <a:rPr kumimoji="1" lang="ja-JP" altLang="en-US" sz="2400" b="1" dirty="0"/>
                <a:t>専門科目</a:t>
              </a:r>
              <a:endParaRPr kumimoji="1" lang="en-US" altLang="ja-JP" sz="2400" b="1" dirty="0"/>
            </a:p>
            <a:p>
              <a:r>
                <a:rPr kumimoji="1" lang="ja-JP" altLang="en-US" sz="2400" b="1" dirty="0"/>
                <a:t>（２～３年次）</a:t>
              </a:r>
              <a:endParaRPr kumimoji="1" lang="en-US" altLang="ja-JP" sz="2400" b="1" dirty="0"/>
            </a:p>
            <a:p>
              <a:pPr>
                <a:lnSpc>
                  <a:spcPts val="1200"/>
                </a:lnSpc>
              </a:pPr>
              <a:endParaRPr kumimoji="1" lang="en-US" altLang="ja-JP" sz="2400" b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A15A82C1-21E5-45A6-BC0F-5C4678E10A15}"/>
                </a:ext>
              </a:extLst>
            </p:cNvPr>
            <p:cNvSpPr/>
            <p:nvPr/>
          </p:nvSpPr>
          <p:spPr>
            <a:xfrm>
              <a:off x="6358863" y="4041749"/>
              <a:ext cx="665159" cy="1266496"/>
            </a:xfrm>
            <a:prstGeom prst="rect">
              <a:avLst/>
            </a:prstGeom>
            <a:solidFill>
              <a:srgbClr val="9900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基礎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実験</a:t>
              </a: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628082" y="5123579"/>
              <a:ext cx="1928552" cy="369332"/>
            </a:xfrm>
            <a:prstGeom prst="rect">
              <a:avLst/>
            </a:prstGeom>
            <a:solidFill>
              <a:srgbClr val="FFFF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学科配属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4B9D90A-3626-9AF1-F3DE-6EF901395BCC}"/>
                </a:ext>
              </a:extLst>
            </p:cNvPr>
            <p:cNvSpPr txBox="1"/>
            <p:nvPr/>
          </p:nvSpPr>
          <p:spPr>
            <a:xfrm>
              <a:off x="3106427" y="3249746"/>
              <a:ext cx="2972217" cy="369332"/>
            </a:xfrm>
            <a:prstGeom prst="rect">
              <a:avLst/>
            </a:prstGeom>
            <a:solidFill>
              <a:srgbClr val="FFFF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研究室配属（３年後期）</a:t>
              </a: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A15A82C1-21E5-45A6-BC0F-5C4678E10A15}"/>
                </a:ext>
              </a:extLst>
            </p:cNvPr>
            <p:cNvSpPr/>
            <p:nvPr/>
          </p:nvSpPr>
          <p:spPr>
            <a:xfrm>
              <a:off x="5403066" y="2770526"/>
              <a:ext cx="665159" cy="1266496"/>
            </a:xfrm>
            <a:prstGeom prst="rect">
              <a:avLst/>
            </a:prstGeom>
            <a:solidFill>
              <a:srgbClr val="0066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学科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実験</a:t>
              </a:r>
            </a:p>
          </p:txBody>
        </p:sp>
      </p:grpSp>
      <p:sp>
        <p:nvSpPr>
          <p:cNvPr id="64" name="角丸四角形吹き出し 63"/>
          <p:cNvSpPr/>
          <p:nvPr/>
        </p:nvSpPr>
        <p:spPr>
          <a:xfrm>
            <a:off x="179607" y="2217467"/>
            <a:ext cx="1941220" cy="1509043"/>
          </a:xfrm>
          <a:prstGeom prst="wedgeRoundRectCallout">
            <a:avLst>
              <a:gd name="adj1" fmla="val 103064"/>
              <a:gd name="adj2" fmla="val 10124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情報科学の専門知識・技能を身につける</a:t>
            </a:r>
          </a:p>
        </p:txBody>
      </p:sp>
    </p:spTree>
    <p:extLst>
      <p:ext uri="{BB962C8B-B14F-4D97-AF65-F5344CB8AC3E}">
        <p14:creationId xmlns:p14="http://schemas.microsoft.com/office/powerpoint/2010/main" val="42258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卒業要件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80905"/>
              </p:ext>
            </p:extLst>
          </p:nvPr>
        </p:nvGraphicFramePr>
        <p:xfrm>
          <a:off x="838381" y="1239880"/>
          <a:ext cx="5714683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>
                  <a:extLst>
                    <a:ext uri="{9D8B030D-6E8A-4147-A177-3AD203B41FA5}">
                      <a16:colId xmlns:a16="http://schemas.microsoft.com/office/drawing/2014/main" val="12768918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0393">
                  <a:extLst>
                    <a:ext uri="{9D8B030D-6E8A-4147-A177-3AD203B41FA5}">
                      <a16:colId xmlns:a16="http://schemas.microsoft.com/office/drawing/2014/main" val="862690627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132284433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科目区分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必要単位数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2567"/>
                  </a:ext>
                </a:extLst>
              </a:tr>
              <a:tr h="370840">
                <a:tc rowSpan="10"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全学共通系科目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総合共通科目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広島・地域志向科目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8546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平和科目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7420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共通科目</a:t>
                      </a:r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（人間と社会）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1955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共通科目</a:t>
                      </a:r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（数理と自然）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7016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共通科目</a:t>
                      </a:r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（芸術）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2890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初年次演習科目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１単位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キャリア形成・実践科目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小計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一般情報処理科目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２単位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保健体育科目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２単位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外国語系科目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８単位以上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全学共通＋外国語系科目合計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33</a:t>
                      </a:r>
                      <a:r>
                        <a:rPr kumimoji="1" lang="ja-JP" altLang="en-US" sz="20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単位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13972"/>
              </p:ext>
            </p:extLst>
          </p:nvPr>
        </p:nvGraphicFramePr>
        <p:xfrm>
          <a:off x="6860358" y="1239880"/>
          <a:ext cx="4407535" cy="2287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983">
                  <a:extLst>
                    <a:ext uri="{9D8B030D-6E8A-4147-A177-3AD203B41FA5}">
                      <a16:colId xmlns:a16="http://schemas.microsoft.com/office/drawing/2014/main" val="127689186"/>
                    </a:ext>
                  </a:extLst>
                </a:gridCol>
                <a:gridCol w="2193622">
                  <a:extLst>
                    <a:ext uri="{9D8B030D-6E8A-4147-A177-3AD203B41FA5}">
                      <a16:colId xmlns:a16="http://schemas.microsoft.com/office/drawing/2014/main" val="862690627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13228443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科目区分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必要単位数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2567"/>
                  </a:ext>
                </a:extLst>
              </a:tr>
              <a:tr h="61940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専門教育科目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学部共通科目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95</a:t>
                      </a:r>
                      <a:r>
                        <a:rPr kumimoji="1" lang="ja-JP" altLang="en-US" sz="20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単位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854642"/>
                  </a:ext>
                </a:extLst>
              </a:tr>
              <a:tr h="667297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専門基礎科目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742064"/>
                  </a:ext>
                </a:extLst>
              </a:tr>
              <a:tr h="604154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専門科目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195532"/>
                  </a:ext>
                </a:extLst>
              </a:tr>
            </a:tbl>
          </a:graphicData>
        </a:graphic>
      </p:graphicFrame>
      <p:sp>
        <p:nvSpPr>
          <p:cNvPr id="8" name="角丸四角形 7"/>
          <p:cNvSpPr/>
          <p:nvPr/>
        </p:nvSpPr>
        <p:spPr>
          <a:xfrm>
            <a:off x="7404004" y="5564751"/>
            <a:ext cx="3863889" cy="826249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/>
              <a:t>卒業必要単位数：</a:t>
            </a:r>
            <a:r>
              <a:rPr kumimoji="1" lang="en-US" altLang="ja-JP" sz="2400" b="1" dirty="0"/>
              <a:t>128</a:t>
            </a:r>
            <a:r>
              <a:rPr kumimoji="1" lang="ja-JP" altLang="en-US" sz="2400" b="1" dirty="0"/>
              <a:t>単位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22047" y="3585397"/>
            <a:ext cx="4100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講義：</a:t>
            </a:r>
            <a:r>
              <a:rPr kumimoji="1" lang="en-US" altLang="ja-JP" sz="2000" dirty="0"/>
              <a:t>90</a:t>
            </a:r>
            <a:r>
              <a:rPr kumimoji="1" lang="ja-JP" altLang="en-US" sz="2000" dirty="0"/>
              <a:t>分</a:t>
            </a:r>
            <a:r>
              <a:rPr kumimoji="1" lang="en-US" altLang="ja-JP" sz="2000" dirty="0"/>
              <a:t>×15</a:t>
            </a:r>
            <a:r>
              <a:rPr kumimoji="1" lang="ja-JP" altLang="en-US" sz="2000" dirty="0"/>
              <a:t>回で２単位</a:t>
            </a:r>
            <a:endParaRPr kumimoji="1"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演習・実習：</a:t>
            </a:r>
            <a:r>
              <a:rPr kumimoji="1" lang="en-US" altLang="ja-JP" sz="2000" dirty="0"/>
              <a:t>90</a:t>
            </a:r>
            <a:r>
              <a:rPr kumimoji="1" lang="ja-JP" altLang="en-US" sz="2000" dirty="0"/>
              <a:t>分</a:t>
            </a:r>
            <a:r>
              <a:rPr kumimoji="1" lang="en-US" altLang="ja-JP" sz="2000" dirty="0"/>
              <a:t>×15</a:t>
            </a:r>
            <a:r>
              <a:rPr kumimoji="1" lang="ja-JP" altLang="en-US" sz="2000" dirty="0"/>
              <a:t>回で１単位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22047" y="4361703"/>
            <a:ext cx="4653838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/>
              <a:t>必修科目</a:t>
            </a:r>
            <a:r>
              <a:rPr kumimoji="1" lang="ja-JP" altLang="en-US" sz="2000" dirty="0"/>
              <a:t>：卒業に必要な科目</a:t>
            </a:r>
            <a:endParaRPr kumimoji="1"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/>
              <a:t>選択科目</a:t>
            </a:r>
            <a:r>
              <a:rPr kumimoji="1" lang="ja-JP" altLang="en-US" sz="2000" dirty="0"/>
              <a:t>：卒業単位に加算され選べる</a:t>
            </a:r>
            <a:endParaRPr kumimoji="1"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自由科目：卒業単位に加算されない</a:t>
            </a:r>
          </a:p>
        </p:txBody>
      </p:sp>
    </p:spTree>
    <p:extLst>
      <p:ext uri="{BB962C8B-B14F-4D97-AF65-F5344CB8AC3E}">
        <p14:creationId xmlns:p14="http://schemas.microsoft.com/office/powerpoint/2010/main" val="283208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専門教育と学科配属</a:t>
            </a:r>
          </a:p>
        </p:txBody>
      </p:sp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238261" y="1783191"/>
            <a:ext cx="1190625" cy="32734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学部共通</a:t>
            </a:r>
            <a:br>
              <a:rPr lang="ja-JP" altLang="en-US" sz="2000" b="1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ja-JP" alt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科目</a:t>
            </a:r>
          </a:p>
        </p:txBody>
      </p:sp>
      <p:sp>
        <p:nvSpPr>
          <p:cNvPr id="38" name="Rectangle 70"/>
          <p:cNvSpPr>
            <a:spLocks noChangeArrowheads="1"/>
          </p:cNvSpPr>
          <p:nvPr/>
        </p:nvSpPr>
        <p:spPr bwMode="auto">
          <a:xfrm>
            <a:off x="1716369" y="1783192"/>
            <a:ext cx="2881313" cy="728663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情報工学科</a:t>
            </a:r>
          </a:p>
        </p:txBody>
      </p:sp>
      <p:sp>
        <p:nvSpPr>
          <p:cNvPr id="44" name="Rectangle 71"/>
          <p:cNvSpPr>
            <a:spLocks noChangeArrowheads="1"/>
          </p:cNvSpPr>
          <p:nvPr/>
        </p:nvSpPr>
        <p:spPr bwMode="auto">
          <a:xfrm>
            <a:off x="1716369" y="2640442"/>
            <a:ext cx="2881313" cy="7286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CN" alt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知能工学科</a:t>
            </a:r>
            <a:endParaRPr lang="ja-JP" altLang="en-US" sz="2000" b="1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Rectangle 72"/>
          <p:cNvSpPr>
            <a:spLocks noChangeArrowheads="1"/>
          </p:cNvSpPr>
          <p:nvPr/>
        </p:nvSpPr>
        <p:spPr bwMode="auto">
          <a:xfrm>
            <a:off x="1716369" y="3486580"/>
            <a:ext cx="2881313" cy="7270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システム工学科</a:t>
            </a:r>
          </a:p>
        </p:txBody>
      </p:sp>
      <p:sp>
        <p:nvSpPr>
          <p:cNvPr id="46" name="Rectangle 81"/>
          <p:cNvSpPr>
            <a:spLocks noChangeArrowheads="1"/>
          </p:cNvSpPr>
          <p:nvPr/>
        </p:nvSpPr>
        <p:spPr bwMode="auto">
          <a:xfrm>
            <a:off x="4591332" y="1783192"/>
            <a:ext cx="1227137" cy="728663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>
                <a:latin typeface="Verdana" charset="0"/>
                <a:ea typeface="ＭＳ Ｐゴシック" charset="0"/>
                <a:cs typeface="ＭＳ Ｐゴシック" charset="0"/>
              </a:rPr>
              <a:t>卒論</a:t>
            </a:r>
          </a:p>
        </p:txBody>
      </p:sp>
      <p:sp>
        <p:nvSpPr>
          <p:cNvPr id="47" name="Rectangle 82"/>
          <p:cNvSpPr>
            <a:spLocks noChangeArrowheads="1"/>
          </p:cNvSpPr>
          <p:nvPr/>
        </p:nvSpPr>
        <p:spPr bwMode="auto">
          <a:xfrm>
            <a:off x="4591332" y="2640442"/>
            <a:ext cx="1227137" cy="7286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>
                <a:latin typeface="Verdana" charset="0"/>
                <a:ea typeface="ＭＳ Ｐゴシック" charset="0"/>
                <a:cs typeface="ＭＳ Ｐゴシック" charset="0"/>
              </a:rPr>
              <a:t>卒論</a:t>
            </a:r>
          </a:p>
        </p:txBody>
      </p:sp>
      <p:sp>
        <p:nvSpPr>
          <p:cNvPr id="48" name="Rectangle 83"/>
          <p:cNvSpPr>
            <a:spLocks noChangeArrowheads="1"/>
          </p:cNvSpPr>
          <p:nvPr/>
        </p:nvSpPr>
        <p:spPr bwMode="auto">
          <a:xfrm>
            <a:off x="4591332" y="3486580"/>
            <a:ext cx="1227137" cy="7270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>
                <a:latin typeface="Verdana" charset="0"/>
                <a:ea typeface="ＭＳ Ｐゴシック" charset="0"/>
                <a:cs typeface="ＭＳ Ｐゴシック" charset="0"/>
              </a:rPr>
              <a:t>卒論</a:t>
            </a:r>
          </a:p>
        </p:txBody>
      </p:sp>
      <p:sp>
        <p:nvSpPr>
          <p:cNvPr id="49" name="Rectangle 89"/>
          <p:cNvSpPr>
            <a:spLocks noChangeArrowheads="1"/>
          </p:cNvSpPr>
          <p:nvPr/>
        </p:nvSpPr>
        <p:spPr bwMode="auto">
          <a:xfrm>
            <a:off x="6269319" y="1783192"/>
            <a:ext cx="2478232" cy="728663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情報工学専攻</a:t>
            </a:r>
          </a:p>
        </p:txBody>
      </p:sp>
      <p:sp>
        <p:nvSpPr>
          <p:cNvPr id="50" name="Rectangle 90"/>
          <p:cNvSpPr>
            <a:spLocks noChangeArrowheads="1"/>
          </p:cNvSpPr>
          <p:nvPr/>
        </p:nvSpPr>
        <p:spPr bwMode="auto">
          <a:xfrm>
            <a:off x="6269319" y="2632505"/>
            <a:ext cx="2478232" cy="728662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知能工学専攻</a:t>
            </a:r>
          </a:p>
        </p:txBody>
      </p:sp>
      <p:sp>
        <p:nvSpPr>
          <p:cNvPr id="52" name="Rectangle 91"/>
          <p:cNvSpPr>
            <a:spLocks noChangeArrowheads="1"/>
          </p:cNvSpPr>
          <p:nvPr/>
        </p:nvSpPr>
        <p:spPr bwMode="auto">
          <a:xfrm>
            <a:off x="6269319" y="3481817"/>
            <a:ext cx="2478232" cy="7270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システム工学専攻</a:t>
            </a:r>
          </a:p>
        </p:txBody>
      </p:sp>
      <p:sp>
        <p:nvSpPr>
          <p:cNvPr id="54" name="Line 92"/>
          <p:cNvSpPr>
            <a:spLocks noChangeShapeType="1"/>
          </p:cNvSpPr>
          <p:nvPr/>
        </p:nvSpPr>
        <p:spPr bwMode="auto">
          <a:xfrm>
            <a:off x="5843869" y="2161017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5" name="Line 93"/>
          <p:cNvSpPr>
            <a:spLocks noChangeShapeType="1"/>
          </p:cNvSpPr>
          <p:nvPr/>
        </p:nvSpPr>
        <p:spPr bwMode="auto">
          <a:xfrm>
            <a:off x="5843869" y="3026205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" name="Line 94"/>
          <p:cNvSpPr>
            <a:spLocks noChangeShapeType="1"/>
          </p:cNvSpPr>
          <p:nvPr/>
        </p:nvSpPr>
        <p:spPr bwMode="auto">
          <a:xfrm>
            <a:off x="5831169" y="3889805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" name="Rectangle 95"/>
          <p:cNvSpPr>
            <a:spLocks noChangeArrowheads="1"/>
          </p:cNvSpPr>
          <p:nvPr/>
        </p:nvSpPr>
        <p:spPr bwMode="auto">
          <a:xfrm>
            <a:off x="6269319" y="4329542"/>
            <a:ext cx="2478232" cy="727075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医用情報科学専攻</a:t>
            </a:r>
          </a:p>
        </p:txBody>
      </p:sp>
      <p:sp>
        <p:nvSpPr>
          <p:cNvPr id="60" name="Line 103"/>
          <p:cNvSpPr>
            <a:spLocks noChangeShapeType="1"/>
          </p:cNvSpPr>
          <p:nvPr/>
        </p:nvSpPr>
        <p:spPr bwMode="auto">
          <a:xfrm>
            <a:off x="238261" y="1520967"/>
            <a:ext cx="5750071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" name="Text Box 102"/>
          <p:cNvSpPr txBox="1">
            <a:spLocks noChangeArrowheads="1"/>
          </p:cNvSpPr>
          <p:nvPr/>
        </p:nvSpPr>
        <p:spPr bwMode="auto">
          <a:xfrm>
            <a:off x="2363911" y="1298717"/>
            <a:ext cx="164179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kumimoji="1"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kumimoji="1"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/>
              <a:t>学部（４年間）</a:t>
            </a:r>
          </a:p>
        </p:txBody>
      </p:sp>
      <p:sp>
        <p:nvSpPr>
          <p:cNvPr id="62" name="Line 104"/>
          <p:cNvSpPr>
            <a:spLocks noChangeShapeType="1"/>
          </p:cNvSpPr>
          <p:nvPr/>
        </p:nvSpPr>
        <p:spPr bwMode="auto">
          <a:xfrm>
            <a:off x="5988331" y="1522554"/>
            <a:ext cx="275921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6" name="Text Box 101"/>
          <p:cNvSpPr txBox="1">
            <a:spLocks noChangeArrowheads="1"/>
          </p:cNvSpPr>
          <p:nvPr/>
        </p:nvSpPr>
        <p:spPr bwMode="auto">
          <a:xfrm>
            <a:off x="6469537" y="1324117"/>
            <a:ext cx="189827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kumimoji="1"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kumimoji="1"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kumimoji="1"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/>
              <a:t>大学院（２年間）</a:t>
            </a:r>
          </a:p>
        </p:txBody>
      </p:sp>
      <p:sp>
        <p:nvSpPr>
          <p:cNvPr id="71" name="Rectangle 72"/>
          <p:cNvSpPr>
            <a:spLocks noChangeArrowheads="1"/>
          </p:cNvSpPr>
          <p:nvPr/>
        </p:nvSpPr>
        <p:spPr bwMode="auto">
          <a:xfrm>
            <a:off x="1716369" y="4329542"/>
            <a:ext cx="2881313" cy="727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医用情報科学科</a:t>
            </a:r>
          </a:p>
        </p:txBody>
      </p:sp>
      <p:sp>
        <p:nvSpPr>
          <p:cNvPr id="72" name="Rectangle 83"/>
          <p:cNvSpPr>
            <a:spLocks noChangeArrowheads="1"/>
          </p:cNvSpPr>
          <p:nvPr/>
        </p:nvSpPr>
        <p:spPr bwMode="auto">
          <a:xfrm>
            <a:off x="4591332" y="4329542"/>
            <a:ext cx="1227137" cy="727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sz="2000" b="1">
                <a:latin typeface="Verdana" charset="0"/>
                <a:ea typeface="ＭＳ Ｐゴシック" charset="0"/>
                <a:cs typeface="ＭＳ Ｐゴシック" charset="0"/>
              </a:rPr>
              <a:t>卒論</a:t>
            </a:r>
          </a:p>
        </p:txBody>
      </p:sp>
      <p:sp>
        <p:nvSpPr>
          <p:cNvPr id="73" name="Line 94"/>
          <p:cNvSpPr>
            <a:spLocks noChangeShapeType="1"/>
          </p:cNvSpPr>
          <p:nvPr/>
        </p:nvSpPr>
        <p:spPr bwMode="auto">
          <a:xfrm>
            <a:off x="5831169" y="4710542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337034" y="1673655"/>
            <a:ext cx="492443" cy="3511408"/>
          </a:xfrm>
          <a:prstGeom prst="rect">
            <a:avLst/>
          </a:prstGeom>
          <a:solidFill>
            <a:schemeClr val="accent2">
              <a:lumMod val="40000"/>
              <a:lumOff val="60000"/>
              <a:alpha val="69804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2000" dirty="0"/>
              <a:t>学科配属（２年）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191226" y="1673655"/>
            <a:ext cx="492443" cy="3511408"/>
          </a:xfrm>
          <a:prstGeom prst="rect">
            <a:avLst/>
          </a:prstGeom>
          <a:solidFill>
            <a:schemeClr val="accent2">
              <a:lumMod val="40000"/>
              <a:lumOff val="60000"/>
              <a:alpha val="69804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2000" dirty="0"/>
              <a:t>講座配属（３年後期）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9445" y="5452336"/>
            <a:ext cx="11832835" cy="1323439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情報工学科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コンピュータやネットワークなどの情報基盤技術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に関する分野</a:t>
            </a:r>
            <a:endParaRPr kumimoji="1" lang="en-US" altLang="ja-JP" sz="2000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知能工学科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人工知能を支える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数理、知識情報処理、ソフトウェア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技術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に関する分野</a:t>
            </a:r>
            <a:endParaRPr kumimoji="1" lang="en-US" altLang="ja-JP" sz="2000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システム工学科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：情報システム全体の調和と協調を図った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創造的なシステム化技術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に関する分野</a:t>
            </a:r>
            <a:endParaRPr kumimoji="1" lang="en-US" altLang="ja-JP" sz="2000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医用情報科学科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：情報科学・自然科学・工学を基に、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医用、生命、環境などへの活用技術</a:t>
            </a:r>
            <a:r>
              <a:rPr kumimoji="1" lang="ja-JP" altLang="en-US" sz="20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に関する融合分野</a:t>
            </a:r>
          </a:p>
        </p:txBody>
      </p:sp>
      <p:sp>
        <p:nvSpPr>
          <p:cNvPr id="76" name="角丸四角形吹き出し 75"/>
          <p:cNvSpPr/>
          <p:nvPr/>
        </p:nvSpPr>
        <p:spPr>
          <a:xfrm>
            <a:off x="1813957" y="5061348"/>
            <a:ext cx="2703405" cy="326772"/>
          </a:xfrm>
          <a:prstGeom prst="wedgeRoundRectCallout">
            <a:avLst>
              <a:gd name="adj1" fmla="val -60129"/>
              <a:gd name="adj2" fmla="val -4572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希望と成績</a:t>
            </a:r>
            <a:r>
              <a:rPr kumimoji="1" lang="ja-JP" altLang="en-US" sz="2000" dirty="0">
                <a:solidFill>
                  <a:schemeClr val="tx1"/>
                </a:solidFill>
              </a:rPr>
              <a:t>により配属</a:t>
            </a:r>
          </a:p>
        </p:txBody>
      </p:sp>
      <p:sp>
        <p:nvSpPr>
          <p:cNvPr id="77" name="角丸四角形吹き出し 76"/>
          <p:cNvSpPr/>
          <p:nvPr/>
        </p:nvSpPr>
        <p:spPr>
          <a:xfrm>
            <a:off x="6556664" y="101096"/>
            <a:ext cx="5434115" cy="938062"/>
          </a:xfrm>
          <a:prstGeom prst="wedgeRoundRectCallout">
            <a:avLst>
              <a:gd name="adj1" fmla="val -31585"/>
              <a:gd name="adj2" fmla="val 858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大学院で、</a:t>
            </a:r>
            <a:r>
              <a:rPr kumimoji="1" lang="ja-JP" altLang="en-US" sz="2400" b="1" dirty="0">
                <a:solidFill>
                  <a:srgbClr val="0000CC"/>
                </a:solidFill>
              </a:rPr>
              <a:t>技術者・研究者</a:t>
            </a:r>
            <a:r>
              <a:rPr kumimoji="1" lang="ja-JP" altLang="en-US" sz="2400" dirty="0">
                <a:solidFill>
                  <a:schemeClr val="tx1"/>
                </a:solidFill>
              </a:rPr>
              <a:t>に求められる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chemeClr val="tx1"/>
                </a:solidFill>
              </a:rPr>
              <a:t>知識・技能を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更に深く学ぶ</a:t>
            </a:r>
            <a:r>
              <a:rPr kumimoji="1" lang="ja-JP" altLang="en-US" sz="2400" dirty="0">
                <a:solidFill>
                  <a:schemeClr val="tx1"/>
                </a:solidFill>
              </a:rPr>
              <a:t>（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６年間教育</a:t>
            </a:r>
            <a:r>
              <a:rPr kumimoji="1" lang="ja-JP" altLang="en-US" sz="2400" dirty="0">
                <a:solidFill>
                  <a:schemeClr val="tx1"/>
                </a:solidFill>
              </a:rPr>
              <a:t>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F8E94B-3EF4-FC01-5BA3-A528E460C4D1}"/>
              </a:ext>
            </a:extLst>
          </p:cNvPr>
          <p:cNvSpPr txBox="1"/>
          <p:nvPr/>
        </p:nvSpPr>
        <p:spPr>
          <a:xfrm>
            <a:off x="9048798" y="4030197"/>
            <a:ext cx="2853666" cy="101566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学部専門英語科目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各学科専門英語科目</a:t>
            </a:r>
          </a:p>
        </p:txBody>
      </p:sp>
      <p:sp>
        <p:nvSpPr>
          <p:cNvPr id="5" name="角丸四角形 27">
            <a:extLst>
              <a:ext uri="{FF2B5EF4-FFF2-40B4-BE49-F238E27FC236}">
                <a16:creationId xmlns:a16="http://schemas.microsoft.com/office/drawing/2014/main" id="{15F995C7-5E7E-C147-0186-6399AE00E38E}"/>
              </a:ext>
            </a:extLst>
          </p:cNvPr>
          <p:cNvSpPr/>
          <p:nvPr/>
        </p:nvSpPr>
        <p:spPr>
          <a:xfrm>
            <a:off x="9230675" y="3915793"/>
            <a:ext cx="2478819" cy="372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専門英語</a:t>
            </a:r>
            <a:r>
              <a:rPr kumimoji="0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科目</a:t>
            </a:r>
            <a:r>
              <a:rPr kumimoji="0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(</a:t>
            </a:r>
            <a:r>
              <a:rPr kumimoji="0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必修</a:t>
            </a:r>
            <a:r>
              <a:rPr lang="en-US" altLang="ja-JP" sz="20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  <a:endParaRPr kumimoji="1" lang="ja-JP" alt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6" name="角丸四角形吹き出し 76">
            <a:extLst>
              <a:ext uri="{FF2B5EF4-FFF2-40B4-BE49-F238E27FC236}">
                <a16:creationId xmlns:a16="http://schemas.microsoft.com/office/drawing/2014/main" id="{7197F664-64CB-8173-F2B9-1622D5918172}"/>
              </a:ext>
            </a:extLst>
          </p:cNvPr>
          <p:cNvSpPr/>
          <p:nvPr/>
        </p:nvSpPr>
        <p:spPr>
          <a:xfrm>
            <a:off x="8927166" y="2631616"/>
            <a:ext cx="3095113" cy="938062"/>
          </a:xfrm>
          <a:prstGeom prst="wedgeRoundRectCallout">
            <a:avLst>
              <a:gd name="adj1" fmla="val 7041"/>
              <a:gd name="adj2" fmla="val 8009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情報科学の専門科目だけでなく、</a:t>
            </a:r>
            <a:r>
              <a:rPr kumimoji="1" lang="ja-JP" altLang="en-US" sz="20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専門英語</a:t>
            </a:r>
            <a:r>
              <a:rPr kumimoji="1"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も学ぶ</a:t>
            </a:r>
          </a:p>
        </p:txBody>
      </p:sp>
    </p:spTree>
    <p:extLst>
      <p:ext uri="{BB962C8B-B14F-4D97-AF65-F5344CB8AC3E}">
        <p14:creationId xmlns:p14="http://schemas.microsoft.com/office/powerpoint/2010/main" val="38822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D9A2ED9-680B-0EBA-2A69-1B90B6FF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856" y="2449154"/>
            <a:ext cx="3299593" cy="36222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学位授与方針（ディプロマ・ポリシー）を確認しよう！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7084" y="1318940"/>
            <a:ext cx="8422921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４年間の学びを通じて、身に付けておくべき</a:t>
            </a:r>
            <a:b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能力をまとめたもの</a:t>
            </a:r>
            <a:endParaRPr kumimoji="1" lang="en-US" altLang="ja-JP" sz="36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（卒業時の目標）</a:t>
            </a:r>
            <a:endParaRPr kumimoji="1" lang="en-US" altLang="ja-JP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2412" y="3187744"/>
            <a:ext cx="8422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自分の強みや弱みと見比べ、目標に向け、高めるべき能力を意識しながら科目を履修しよう！</a:t>
            </a:r>
            <a:endParaRPr lang="en-US" altLang="ja-JP" sz="3600" dirty="0"/>
          </a:p>
        </p:txBody>
      </p:sp>
      <p:sp>
        <p:nvSpPr>
          <p:cNvPr id="8" name="角丸四角形 7"/>
          <p:cNvSpPr/>
          <p:nvPr/>
        </p:nvSpPr>
        <p:spPr>
          <a:xfrm>
            <a:off x="1986458" y="5470352"/>
            <a:ext cx="5351705" cy="1227356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/>
              <a:t>就職活動での</a:t>
            </a:r>
            <a:endParaRPr kumimoji="1" lang="en-US" altLang="ja-JP" sz="3600" dirty="0"/>
          </a:p>
          <a:p>
            <a:pPr algn="ctr"/>
            <a:r>
              <a:rPr kumimoji="1" lang="ja-JP" altLang="en-US" sz="3600" dirty="0"/>
              <a:t>アピールポイントになる</a:t>
            </a:r>
            <a:endParaRPr kumimoji="1" lang="ja-JP" altLang="en-US" sz="3600" b="1" dirty="0"/>
          </a:p>
        </p:txBody>
      </p:sp>
      <p:sp>
        <p:nvSpPr>
          <p:cNvPr id="9" name="下矢印 8"/>
          <p:cNvSpPr/>
          <p:nvPr/>
        </p:nvSpPr>
        <p:spPr>
          <a:xfrm>
            <a:off x="4210079" y="4733356"/>
            <a:ext cx="904461" cy="569655"/>
          </a:xfrm>
          <a:prstGeom prst="downArrow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305514" y="1607930"/>
            <a:ext cx="232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2025</a:t>
            </a:r>
            <a:r>
              <a:rPr kumimoji="1" lang="ja-JP" altLang="en-US" sz="2000"/>
              <a:t>年度</a:t>
            </a:r>
            <a:r>
              <a:rPr kumimoji="1" lang="ja-JP" altLang="en-US" sz="2000" dirty="0"/>
              <a:t>入学生版</a:t>
            </a:r>
            <a:endParaRPr kumimoji="1" lang="en-US" altLang="ja-JP" sz="2000" dirty="0"/>
          </a:p>
          <a:p>
            <a:pPr algn="ctr"/>
            <a:r>
              <a:rPr kumimoji="1" lang="ja-JP" altLang="en-US" sz="2000" dirty="0"/>
              <a:t>学修</a:t>
            </a:r>
            <a:r>
              <a:rPr kumimoji="1" lang="ja-JP" altLang="en-US" sz="2000"/>
              <a:t>の手引き</a:t>
            </a:r>
            <a:endParaRPr kumimoji="1" lang="ja-JP" altLang="en-US" sz="2000" dirty="0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E8CDF0B-1E78-4203-D8B0-5E6A04D9740A}"/>
              </a:ext>
            </a:extLst>
          </p:cNvPr>
          <p:cNvSpPr/>
          <p:nvPr/>
        </p:nvSpPr>
        <p:spPr>
          <a:xfrm>
            <a:off x="8818856" y="4064907"/>
            <a:ext cx="1663357" cy="10184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31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専門教育科目はカリキュラムシーケンスを参考に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5106" y="1259321"/>
            <a:ext cx="1078178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学科ごとに用意されているカリキュラムシーケンスを参考に計画的な学習を</a:t>
            </a:r>
            <a:endParaRPr kumimoji="1" lang="ja-JP" altLang="en-US" sz="28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437A2DD5-5B29-4398-BB76-FC229B715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64" y="1824139"/>
            <a:ext cx="7202226" cy="498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8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説明内容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97329" y="1265584"/>
            <a:ext cx="8080513" cy="5493026"/>
          </a:xfrm>
        </p:spPr>
        <p:txBody>
          <a:bodyPr>
            <a:normAutofit lnSpcReduction="10000"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履修登録（教務）関連の資料について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後期授業について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時間割、履修登録、革新的クラス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情報科学部のカリキュラム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進級要件と早期卒業について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イノベーション人材育成プログラム</a:t>
            </a:r>
            <a:endParaRPr lang="en-US" altLang="ja-JP" b="1" dirty="0">
              <a:solidFill>
                <a:srgbClr val="0000C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目指せ！ひろしま地域リーダー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困ったときは教員（チューター等）に相談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成績確認・指導（必携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PC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50" name="Picture 2" descr="https://1.bp.blogspot.com/-1hlWbA1FuxI/WzC-xlo0olI/AAAAAAABNEo/ruNtJCuxmFMSte1Ywm0T9gVzVs3HN8lzgCLcBGAs/s800/presentation_shikibou_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72" y="2732808"/>
            <a:ext cx="2878848" cy="34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39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他学部・他学科授業科目の履修について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9545" y="1429555"/>
            <a:ext cx="11481622" cy="5256318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授業担当教員</a:t>
            </a:r>
            <a:r>
              <a:rPr lang="ja-JP" altLang="en-US" dirty="0"/>
              <a:t>および</a:t>
            </a:r>
            <a:r>
              <a:rPr lang="ja-JP" altLang="en-US" b="1" dirty="0">
                <a:solidFill>
                  <a:srgbClr val="0000CC"/>
                </a:solidFill>
              </a:rPr>
              <a:t>教務委員会</a:t>
            </a:r>
            <a:r>
              <a:rPr lang="ja-JP" altLang="en-US" dirty="0"/>
              <a:t>の承認が必要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en-US" altLang="ja-JP" dirty="0"/>
              <a:t>Web</a:t>
            </a:r>
            <a:r>
              <a:rPr lang="ja-JP" altLang="en-US" dirty="0"/>
              <a:t>上で自学部・自学科科目と同じ様に登録可能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他学部・他学科科目は</a:t>
            </a:r>
            <a:r>
              <a:rPr lang="ja-JP" altLang="en-US" b="1" dirty="0">
                <a:solidFill>
                  <a:srgbClr val="0000CC"/>
                </a:solidFill>
              </a:rPr>
              <a:t>あわせて</a:t>
            </a:r>
            <a:r>
              <a:rPr lang="en-US" altLang="ja-JP" b="1" dirty="0">
                <a:solidFill>
                  <a:srgbClr val="0000CC"/>
                </a:solidFill>
              </a:rPr>
              <a:t>10</a:t>
            </a:r>
            <a:r>
              <a:rPr lang="ja-JP" altLang="en-US" b="1" dirty="0">
                <a:solidFill>
                  <a:srgbClr val="0000CC"/>
                </a:solidFill>
              </a:rPr>
              <a:t>単位まで</a:t>
            </a:r>
            <a:r>
              <a:rPr lang="ja-JP" altLang="en-US" dirty="0"/>
              <a:t>は卒業単位に加算可能</a:t>
            </a:r>
            <a:endParaRPr lang="en-US" altLang="ja-JP" dirty="0"/>
          </a:p>
          <a:p>
            <a:pPr marL="738696" lvl="1" indent="-446088"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ja-JP" altLang="en-US" dirty="0"/>
              <a:t>他学部科目は</a:t>
            </a:r>
            <a:r>
              <a:rPr lang="ja-JP" altLang="en-US" b="1" dirty="0">
                <a:solidFill>
                  <a:srgbClr val="0000CC"/>
                </a:solidFill>
              </a:rPr>
              <a:t>総合共通科目</a:t>
            </a:r>
            <a:r>
              <a:rPr lang="ja-JP" altLang="en-US" dirty="0"/>
              <a:t>として</a:t>
            </a:r>
            <a:br>
              <a:rPr lang="en-US" altLang="ja-JP" dirty="0"/>
            </a:br>
            <a:r>
              <a:rPr lang="ja-JP" altLang="en-US" dirty="0"/>
              <a:t>他学科履修は</a:t>
            </a:r>
            <a:r>
              <a:rPr lang="ja-JP" altLang="en-US" b="1" dirty="0">
                <a:solidFill>
                  <a:srgbClr val="0000CC"/>
                </a:solidFill>
              </a:rPr>
              <a:t>専門教育科目</a:t>
            </a:r>
            <a:r>
              <a:rPr lang="ja-JP" altLang="en-US" dirty="0"/>
              <a:t>として加算可能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闇雲な他学部・他学科履修は計画的な学びを崩す恐れがあるので注意</a:t>
            </a:r>
          </a:p>
        </p:txBody>
      </p:sp>
    </p:spTree>
    <p:extLst>
      <p:ext uri="{BB962C8B-B14F-4D97-AF65-F5344CB8AC3E}">
        <p14:creationId xmlns:p14="http://schemas.microsoft.com/office/powerpoint/2010/main" val="785705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産学連携教育科目</a:t>
            </a:r>
            <a:r>
              <a:rPr kumimoji="1" lang="ja-JP" altLang="en-US" dirty="0"/>
              <a:t>や単位互換について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9545" y="1429555"/>
            <a:ext cx="11481622" cy="5256318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企業と連携した実践的教育</a:t>
            </a:r>
            <a:r>
              <a:rPr lang="ja-JP" altLang="en-US" dirty="0"/>
              <a:t>で意欲向上と将来像の明確化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実践的</a:t>
            </a:r>
            <a:r>
              <a:rPr lang="en-US" altLang="ja-JP" dirty="0"/>
              <a:t>ICT</a:t>
            </a:r>
            <a:r>
              <a:rPr lang="ja-JP" altLang="en-US" dirty="0"/>
              <a:t>活用事例（２年次）：</a:t>
            </a:r>
            <a:r>
              <a:rPr lang="en-US" altLang="ja-JP" dirty="0"/>
              <a:t>ICT</a:t>
            </a:r>
            <a:r>
              <a:rPr lang="ja-JP" altLang="en-US" dirty="0"/>
              <a:t>が社会でどう活用されているかを</a:t>
            </a:r>
            <a:r>
              <a:rPr lang="ja-JP" altLang="en-US" b="1" dirty="0">
                <a:solidFill>
                  <a:srgbClr val="0000CC"/>
                </a:solidFill>
              </a:rPr>
              <a:t>知る</a:t>
            </a:r>
            <a:r>
              <a:rPr lang="ja-JP" altLang="en-US" dirty="0"/>
              <a:t>科目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課題解決型演習（２年次）：地域・企業課題の解決法を検討し学びを</a:t>
            </a:r>
            <a:r>
              <a:rPr lang="ja-JP" altLang="en-US" b="1" dirty="0">
                <a:solidFill>
                  <a:srgbClr val="0000CC"/>
                </a:solidFill>
              </a:rPr>
              <a:t>深める</a:t>
            </a:r>
            <a:r>
              <a:rPr lang="ja-JP" altLang="en-US" dirty="0"/>
              <a:t>科目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システム開発実践（３年次）：学んだ知識・技能を現場で</a:t>
            </a:r>
            <a:r>
              <a:rPr lang="ja-JP" altLang="en-US" b="1" dirty="0">
                <a:solidFill>
                  <a:srgbClr val="0000CC"/>
                </a:solidFill>
              </a:rPr>
              <a:t>実践する</a:t>
            </a:r>
            <a:r>
              <a:rPr lang="ja-JP" altLang="en-US" dirty="0"/>
              <a:t>科目</a:t>
            </a:r>
            <a:endParaRPr lang="en-US" altLang="ja-JP" dirty="0"/>
          </a:p>
          <a:p>
            <a:pPr marL="738696" lvl="1" indent="-446088"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ja-JP" altLang="en-US" dirty="0"/>
              <a:t>詳細は２年次に改めて説明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他大学の科目</a:t>
            </a:r>
            <a:r>
              <a:rPr lang="ja-JP" altLang="en-US" dirty="0"/>
              <a:t>を本学の単位として認定可能（</a:t>
            </a:r>
            <a:r>
              <a:rPr lang="ja-JP" altLang="en-US" b="1" dirty="0">
                <a:solidFill>
                  <a:srgbClr val="0000CC"/>
                </a:solidFill>
              </a:rPr>
              <a:t>単位互換制度</a:t>
            </a:r>
            <a:r>
              <a:rPr lang="ja-JP" altLang="en-US" dirty="0"/>
              <a:t>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教育ネットワーク中国に所属する大学が提供する科目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広島・地域志向科目として認定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詳しくは事務局 教務グループ担当まで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35353" y="6058944"/>
            <a:ext cx="992317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注意：</a:t>
            </a:r>
            <a:r>
              <a:rPr kumimoji="1" lang="ja-JP" altLang="en-US" sz="28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受け付け時期などの詳細は</a:t>
            </a: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掲示板等で案内</a:t>
            </a:r>
            <a:r>
              <a:rPr kumimoji="1" lang="ja-JP" altLang="en-US" sz="28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されるので注意</a:t>
            </a:r>
          </a:p>
        </p:txBody>
      </p:sp>
    </p:spTree>
    <p:extLst>
      <p:ext uri="{BB962C8B-B14F-4D97-AF65-F5344CB8AC3E}">
        <p14:creationId xmlns:p14="http://schemas.microsoft.com/office/powerpoint/2010/main" val="2741595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教職免許状関連の科目について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9547" y="1192847"/>
            <a:ext cx="11481622" cy="5493026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取得可能な教員職員免許状の種類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高等学校教諭一種免許状（</a:t>
            </a:r>
            <a:r>
              <a:rPr lang="ja-JP" altLang="en-US" b="1" dirty="0">
                <a:solidFill>
                  <a:srgbClr val="0000CC"/>
                </a:solidFill>
              </a:rPr>
              <a:t>情報</a:t>
            </a:r>
            <a:r>
              <a:rPr lang="ja-JP" altLang="en-US" dirty="0"/>
              <a:t>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高等学校教諭一種免許状（</a:t>
            </a:r>
            <a:r>
              <a:rPr lang="ja-JP" altLang="en-US" b="1" dirty="0">
                <a:solidFill>
                  <a:srgbClr val="0000CC"/>
                </a:solidFill>
              </a:rPr>
              <a:t>数学</a:t>
            </a:r>
            <a:r>
              <a:rPr lang="en-US" altLang="ja-JP" dirty="0"/>
              <a:t>*</a:t>
            </a:r>
            <a:r>
              <a:rPr lang="ja-JP" altLang="en-US" dirty="0"/>
              <a:t>）</a:t>
            </a:r>
            <a:br>
              <a:rPr lang="en-US" altLang="ja-JP" dirty="0"/>
            </a:br>
            <a:r>
              <a:rPr lang="en-US" altLang="ja-JP" sz="2000" dirty="0"/>
              <a:t>* </a:t>
            </a:r>
            <a:r>
              <a:rPr lang="ja-JP" altLang="en-US" sz="2000" dirty="0"/>
              <a:t>医用情報科学科では数学は取得できない</a:t>
            </a:r>
            <a:endParaRPr lang="en-US" altLang="ja-JP" sz="2000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取得するには？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指定された専門教育科目</a:t>
            </a:r>
            <a:r>
              <a:rPr lang="ja-JP" altLang="en-US" dirty="0"/>
              <a:t>の履修（教科の専門知識）</a:t>
            </a:r>
            <a:endParaRPr lang="en-US" altLang="ja-JP" dirty="0"/>
          </a:p>
          <a:p>
            <a:pPr marL="738696" lvl="1" indent="-446088"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教職課程用科目</a:t>
            </a:r>
            <a:r>
              <a:rPr lang="en-US" altLang="ja-JP" dirty="0"/>
              <a:t>*</a:t>
            </a:r>
            <a:r>
              <a:rPr lang="ja-JP" altLang="en-US" dirty="0"/>
              <a:t>の履修（教育の基礎的な知識など）</a:t>
            </a:r>
            <a:br>
              <a:rPr lang="en-US" altLang="ja-JP" dirty="0"/>
            </a:br>
            <a:r>
              <a:rPr lang="en-US" altLang="ja-JP" sz="2000" dirty="0"/>
              <a:t>* </a:t>
            </a:r>
            <a:r>
              <a:rPr lang="ja-JP" altLang="en-US" sz="2000" dirty="0"/>
              <a:t>卒業要件の単位数に含まれない（</a:t>
            </a:r>
            <a:r>
              <a:rPr lang="ja-JP" altLang="en-US" sz="2000" b="1" dirty="0"/>
              <a:t>自由科目</a:t>
            </a:r>
            <a:r>
              <a:rPr lang="ja-JP" altLang="en-US" sz="2000" dirty="0"/>
              <a:t>扱い）</a:t>
            </a:r>
            <a:endParaRPr lang="en-US" altLang="ja-JP" sz="2000" dirty="0"/>
          </a:p>
        </p:txBody>
      </p:sp>
      <p:pic>
        <p:nvPicPr>
          <p:cNvPr id="4098" name="Picture 2" descr="https://3.bp.blogspot.com/-X9SEEN09kA4/V5NEf2Y-ULI/AAAAAAAA8jQ/w1mtc5tOBIsRkK1YPy2ZeATS-SJFPdn0QCLcB/s800/school_class_seifuku_wom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28" y="1192847"/>
            <a:ext cx="3200342" cy="30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50587" y="5506494"/>
            <a:ext cx="909082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注意：</a:t>
            </a:r>
            <a:r>
              <a:rPr kumimoji="1" lang="ja-JP" altLang="en-US" sz="28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履修登録の際に</a:t>
            </a: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教職課程登録届け</a:t>
            </a:r>
            <a:r>
              <a:rPr kumimoji="1" lang="ja-JP" altLang="en-US" sz="28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の提出が必要！</a:t>
            </a:r>
          </a:p>
        </p:txBody>
      </p:sp>
    </p:spTree>
    <p:extLst>
      <p:ext uri="{BB962C8B-B14F-4D97-AF65-F5344CB8AC3E}">
        <p14:creationId xmlns:p14="http://schemas.microsoft.com/office/powerpoint/2010/main" val="63907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/>
              <a:t>進級</a:t>
            </a:r>
            <a:r>
              <a:rPr kumimoji="1" lang="ja-JP" altLang="en-US" dirty="0"/>
              <a:t>要件と早期卒業について</a:t>
            </a:r>
          </a:p>
        </p:txBody>
      </p:sp>
      <p:sp>
        <p:nvSpPr>
          <p:cNvPr id="37" name="スライド番号プレースホルダ 3"/>
          <p:cNvSpPr txBox="1">
            <a:spLocks/>
          </p:cNvSpPr>
          <p:nvPr/>
        </p:nvSpPr>
        <p:spPr>
          <a:xfrm>
            <a:off x="7633862" y="6080125"/>
            <a:ext cx="2133600" cy="457200"/>
          </a:xfrm>
          <a:prstGeom prst="rect">
            <a:avLst/>
          </a:prstGeom>
          <a:noFill/>
        </p:spPr>
        <p:txBody>
          <a:bodyPr/>
          <a:lstStyle>
            <a:defPPr rtl="0">
              <a:defRPr lang="ja-JP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C90BCD-23DE-4C38-B894-8128F6CDAC5C}" type="slidenum">
              <a:rPr lang="en-US" altLang="ja-JP" smtClean="0"/>
              <a:pPr/>
              <a:t>23</a:t>
            </a:fld>
            <a:endParaRPr lang="en-US" altLang="ja-JP"/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2485600" y="1362075"/>
            <a:ext cx="0" cy="43068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4" name="Line 8"/>
          <p:cNvSpPr>
            <a:spLocks noChangeShapeType="1"/>
          </p:cNvSpPr>
          <p:nvPr/>
        </p:nvSpPr>
        <p:spPr bwMode="auto">
          <a:xfrm>
            <a:off x="3925462" y="1362075"/>
            <a:ext cx="0" cy="43068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6822650" y="1362075"/>
            <a:ext cx="0" cy="43068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>
            <a:off x="8262512" y="1362075"/>
            <a:ext cx="0" cy="43068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5365325" y="1362075"/>
            <a:ext cx="0" cy="43068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2817400" y="1220103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HGSｺﾞｼｯｸE" pitchFamily="50" charset="-128"/>
                <a:ea typeface="HGSｺﾞｼｯｸE" pitchFamily="50" charset="-128"/>
              </a:rPr>
              <a:t>１年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4247101" y="1220102"/>
            <a:ext cx="808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dirty="0">
                <a:latin typeface="HGSｺﾞｼｯｸE" pitchFamily="50" charset="-128"/>
                <a:ea typeface="HGSｺﾞｼｯｸE" pitchFamily="50" charset="-128"/>
              </a:rPr>
              <a:t>２年</a:t>
            </a: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5649813" y="1220103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HGSｺﾞｼｯｸE" pitchFamily="50" charset="-128"/>
                <a:ea typeface="HGSｺﾞｼｯｸE" pitchFamily="50" charset="-128"/>
              </a:rPr>
              <a:t>３年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7132212" y="1205816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HGSｺﾞｼｯｸE" pitchFamily="50" charset="-128"/>
                <a:ea typeface="HGSｺﾞｼｯｸE" pitchFamily="50" charset="-128"/>
              </a:rPr>
              <a:t>４年</a:t>
            </a:r>
          </a:p>
        </p:txBody>
      </p:sp>
      <p:sp>
        <p:nvSpPr>
          <p:cNvPr id="54" name="Text Box 15"/>
          <p:cNvSpPr txBox="1">
            <a:spLocks noChangeArrowheads="1"/>
          </p:cNvSpPr>
          <p:nvPr/>
        </p:nvSpPr>
        <p:spPr bwMode="auto">
          <a:xfrm>
            <a:off x="8289500" y="1199781"/>
            <a:ext cx="1935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0000FF"/>
                </a:solidFill>
                <a:latin typeface="HGSｺﾞｼｯｸE" pitchFamily="50" charset="-128"/>
                <a:ea typeface="HGSｺﾞｼｯｸE" pitchFamily="50" charset="-128"/>
              </a:rPr>
              <a:t>大学院</a:t>
            </a:r>
            <a:r>
              <a:rPr lang="en-US" altLang="ja-JP" sz="2400" dirty="0">
                <a:solidFill>
                  <a:srgbClr val="0000FF"/>
                </a:solidFill>
                <a:latin typeface="HGSｺﾞｼｯｸE" pitchFamily="50" charset="-128"/>
                <a:ea typeface="HGSｺﾞｼｯｸE" pitchFamily="50" charset="-128"/>
              </a:rPr>
              <a:t>/</a:t>
            </a:r>
            <a:r>
              <a:rPr lang="ja-JP" altLang="en-US" sz="2400" dirty="0">
                <a:solidFill>
                  <a:srgbClr val="0000FF"/>
                </a:solidFill>
                <a:latin typeface="HGSｺﾞｼｯｸE" pitchFamily="50" charset="-128"/>
                <a:ea typeface="HGSｺﾞｼｯｸE" pitchFamily="50" charset="-128"/>
              </a:rPr>
              <a:t>就職</a:t>
            </a:r>
          </a:p>
        </p:txBody>
      </p:sp>
      <p:grpSp>
        <p:nvGrpSpPr>
          <p:cNvPr id="55" name="グループ化 79"/>
          <p:cNvGrpSpPr>
            <a:grpSpLocks/>
          </p:cNvGrpSpPr>
          <p:nvPr/>
        </p:nvGrpSpPr>
        <p:grpSpPr bwMode="auto">
          <a:xfrm>
            <a:off x="2468137" y="4205288"/>
            <a:ext cx="7239000" cy="2270126"/>
            <a:chOff x="1386840" y="4373880"/>
            <a:chExt cx="7239000" cy="2270761"/>
          </a:xfrm>
        </p:grpSpPr>
        <p:sp>
          <p:nvSpPr>
            <p:cNvPr id="56" name="正方形/長方形 14"/>
            <p:cNvSpPr>
              <a:spLocks noChangeArrowheads="1"/>
            </p:cNvSpPr>
            <p:nvPr/>
          </p:nvSpPr>
          <p:spPr bwMode="auto">
            <a:xfrm>
              <a:off x="2839443" y="5699367"/>
              <a:ext cx="1442997" cy="945274"/>
            </a:xfrm>
            <a:prstGeom prst="rect">
              <a:avLst/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08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" name="正方形/長方形 15"/>
            <p:cNvSpPr>
              <a:spLocks noChangeArrowheads="1"/>
            </p:cNvSpPr>
            <p:nvPr/>
          </p:nvSpPr>
          <p:spPr bwMode="auto">
            <a:xfrm>
              <a:off x="4282440" y="5364480"/>
              <a:ext cx="1447800" cy="1280160"/>
            </a:xfrm>
            <a:prstGeom prst="rect">
              <a:avLst/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08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正方形/長方形 16"/>
            <p:cNvSpPr>
              <a:spLocks noChangeArrowheads="1"/>
            </p:cNvSpPr>
            <p:nvPr/>
          </p:nvSpPr>
          <p:spPr bwMode="auto">
            <a:xfrm>
              <a:off x="5730240" y="4861560"/>
              <a:ext cx="1447800" cy="1767840"/>
            </a:xfrm>
            <a:prstGeom prst="rect">
              <a:avLst/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08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1" name="正方形/長方形 17"/>
            <p:cNvSpPr>
              <a:spLocks noChangeArrowheads="1"/>
            </p:cNvSpPr>
            <p:nvPr/>
          </p:nvSpPr>
          <p:spPr bwMode="auto">
            <a:xfrm>
              <a:off x="7178040" y="4373880"/>
              <a:ext cx="1447800" cy="2255520"/>
            </a:xfrm>
            <a:prstGeom prst="rect">
              <a:avLst/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08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" name="正方形/長方形 34"/>
            <p:cNvSpPr>
              <a:spLocks noChangeArrowheads="1"/>
            </p:cNvSpPr>
            <p:nvPr/>
          </p:nvSpPr>
          <p:spPr bwMode="auto">
            <a:xfrm>
              <a:off x="1386840" y="5913120"/>
              <a:ext cx="1452603" cy="731520"/>
            </a:xfrm>
            <a:prstGeom prst="rect">
              <a:avLst/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08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6" name="グループ化 80"/>
          <p:cNvGrpSpPr/>
          <p:nvPr/>
        </p:nvGrpSpPr>
        <p:grpSpPr>
          <a:xfrm>
            <a:off x="2057454" y="4857603"/>
            <a:ext cx="1356360" cy="777240"/>
            <a:chOff x="990600" y="4998720"/>
            <a:chExt cx="1356360" cy="777240"/>
          </a:xfrm>
          <a:solidFill>
            <a:srgbClr val="CCFFCC"/>
          </a:solidFill>
        </p:grpSpPr>
        <p:sp>
          <p:nvSpPr>
            <p:cNvPr id="71" name="円形吹き出し 70"/>
            <p:cNvSpPr/>
            <p:nvPr/>
          </p:nvSpPr>
          <p:spPr bwMode="auto">
            <a:xfrm>
              <a:off x="990600" y="4998720"/>
              <a:ext cx="1356360" cy="777240"/>
            </a:xfrm>
            <a:prstGeom prst="wedgeEllipseCallou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72" name="Text Box 51"/>
            <p:cNvSpPr txBox="1">
              <a:spLocks noChangeArrowheads="1"/>
            </p:cNvSpPr>
            <p:nvPr/>
          </p:nvSpPr>
          <p:spPr bwMode="auto">
            <a:xfrm>
              <a:off x="1075690" y="5025708"/>
              <a:ext cx="12105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000" dirty="0">
                  <a:solidFill>
                    <a:srgbClr val="FF0000"/>
                  </a:solidFill>
                  <a:latin typeface="HGSｺﾞｼｯｸE" pitchFamily="50" charset="-128"/>
                  <a:ea typeface="HGSｺﾞｼｯｸE" pitchFamily="50" charset="-128"/>
                </a:rPr>
                <a:t>入学式</a:t>
              </a:r>
            </a:p>
            <a:p>
              <a:pPr>
                <a:defRPr/>
              </a:pPr>
              <a:r>
                <a:rPr lang="ja-JP" altLang="en-US" sz="2000" dirty="0">
                  <a:solidFill>
                    <a:srgbClr val="FF0000"/>
                  </a:solidFill>
                  <a:latin typeface="HGSｺﾞｼｯｸE" pitchFamily="50" charset="-128"/>
                  <a:ea typeface="HGSｺﾞｼｯｸE" pitchFamily="50" charset="-128"/>
                </a:rPr>
                <a:t>履修登録</a:t>
              </a:r>
            </a:p>
          </p:txBody>
        </p:sp>
      </p:grpSp>
      <p:grpSp>
        <p:nvGrpSpPr>
          <p:cNvPr id="73" name="グループ化 88"/>
          <p:cNvGrpSpPr>
            <a:grpSpLocks/>
          </p:cNvGrpSpPr>
          <p:nvPr/>
        </p:nvGrpSpPr>
        <p:grpSpPr bwMode="auto">
          <a:xfrm>
            <a:off x="6410831" y="3804446"/>
            <a:ext cx="1355725" cy="776287"/>
            <a:chOff x="5329863" y="3972451"/>
            <a:chExt cx="1356360" cy="777240"/>
          </a:xfrm>
        </p:grpSpPr>
        <p:sp>
          <p:nvSpPr>
            <p:cNvPr id="74" name="円形吹き出し 46"/>
            <p:cNvSpPr>
              <a:spLocks noChangeArrowheads="1"/>
            </p:cNvSpPr>
            <p:nvPr/>
          </p:nvSpPr>
          <p:spPr bwMode="auto">
            <a:xfrm>
              <a:off x="5329863" y="3972451"/>
              <a:ext cx="1356360" cy="77724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" name="Text Box 57"/>
            <p:cNvSpPr txBox="1">
              <a:spLocks noChangeArrowheads="1"/>
            </p:cNvSpPr>
            <p:nvPr/>
          </p:nvSpPr>
          <p:spPr bwMode="auto">
            <a:xfrm>
              <a:off x="5381976" y="4025853"/>
              <a:ext cx="1211155" cy="6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HGSｺﾞｼｯｸE" pitchFamily="50" charset="-128"/>
                  <a:ea typeface="HGSｺﾞｼｯｸE" pitchFamily="50" charset="-128"/>
                </a:rPr>
                <a:t>卒研着手</a:t>
              </a:r>
              <a:endParaRPr lang="en-US" altLang="ja-JP" sz="2000" dirty="0">
                <a:latin typeface="HGSｺﾞｼｯｸE" pitchFamily="50" charset="-128"/>
                <a:ea typeface="HGSｺﾞｼｯｸE" pitchFamily="50" charset="-128"/>
              </a:endParaRPr>
            </a:p>
            <a:p>
              <a:pPr algn="ctr"/>
              <a:r>
                <a:rPr lang="en-US" altLang="ja-JP" sz="1600" dirty="0">
                  <a:latin typeface="HGSｺﾞｼｯｸE" pitchFamily="50" charset="-128"/>
                  <a:ea typeface="HGSｺﾞｼｯｸE" pitchFamily="50" charset="-128"/>
                </a:rPr>
                <a:t>(110</a:t>
              </a:r>
              <a:r>
                <a:rPr lang="ja-JP" altLang="en-US" sz="1600" dirty="0">
                  <a:latin typeface="HGSｺﾞｼｯｸE" pitchFamily="50" charset="-128"/>
                  <a:ea typeface="HGSｺﾞｼｯｸE" pitchFamily="50" charset="-128"/>
                </a:rPr>
                <a:t>単位</a:t>
              </a:r>
              <a:r>
                <a:rPr lang="en-US" altLang="ja-JP" sz="1600" dirty="0">
                  <a:latin typeface="HGSｺﾞｼｯｸE" pitchFamily="50" charset="-128"/>
                  <a:ea typeface="HGSｺﾞｼｯｸE" pitchFamily="50" charset="-128"/>
                </a:rPr>
                <a:t>)</a:t>
              </a:r>
              <a:endParaRPr lang="ja-JP" altLang="en-US" sz="1600" dirty="0">
                <a:latin typeface="HGSｺﾞｼｯｸE" pitchFamily="50" charset="-128"/>
                <a:ea typeface="HGSｺﾞｼｯｸE" pitchFamily="50" charset="-128"/>
              </a:endParaRPr>
            </a:p>
          </p:txBody>
        </p:sp>
      </p:grpSp>
      <p:grpSp>
        <p:nvGrpSpPr>
          <p:cNvPr id="76" name="グループ化 87"/>
          <p:cNvGrpSpPr>
            <a:grpSpLocks/>
          </p:cNvGrpSpPr>
          <p:nvPr/>
        </p:nvGrpSpPr>
        <p:grpSpPr bwMode="auto">
          <a:xfrm>
            <a:off x="4826205" y="4297363"/>
            <a:ext cx="3187059" cy="2392362"/>
            <a:chOff x="3746239" y="4465320"/>
            <a:chExt cx="3185679" cy="2392680"/>
          </a:xfrm>
        </p:grpSpPr>
        <p:grpSp>
          <p:nvGrpSpPr>
            <p:cNvPr id="77" name="グループ化 86"/>
            <p:cNvGrpSpPr>
              <a:grpSpLocks/>
            </p:cNvGrpSpPr>
            <p:nvPr/>
          </p:nvGrpSpPr>
          <p:grpSpPr bwMode="auto">
            <a:xfrm>
              <a:off x="3746239" y="4465320"/>
              <a:ext cx="1481081" cy="2392680"/>
              <a:chOff x="3746239" y="4465320"/>
              <a:chExt cx="1481081" cy="2392680"/>
            </a:xfrm>
          </p:grpSpPr>
          <p:grpSp>
            <p:nvGrpSpPr>
              <p:cNvPr id="79" name="グループ化 85"/>
              <p:cNvGrpSpPr>
                <a:grpSpLocks/>
              </p:cNvGrpSpPr>
              <p:nvPr/>
            </p:nvGrpSpPr>
            <p:grpSpPr bwMode="auto">
              <a:xfrm>
                <a:off x="3870960" y="4465320"/>
                <a:ext cx="1356360" cy="777240"/>
                <a:chOff x="3870960" y="4465320"/>
                <a:chExt cx="1356360" cy="777240"/>
              </a:xfrm>
            </p:grpSpPr>
            <p:sp>
              <p:nvSpPr>
                <p:cNvPr id="83" name="円形吹き出し 45"/>
                <p:cNvSpPr>
                  <a:spLocks noChangeArrowheads="1"/>
                </p:cNvSpPr>
                <p:nvPr/>
              </p:nvSpPr>
              <p:spPr bwMode="auto">
                <a:xfrm>
                  <a:off x="3870960" y="4465320"/>
                  <a:ext cx="1356360" cy="777240"/>
                </a:xfrm>
                <a:prstGeom prst="wedgeEllipseCallout">
                  <a:avLst>
                    <a:gd name="adj1" fmla="val -20833"/>
                    <a:gd name="adj2" fmla="val 62500"/>
                  </a:avLst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4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994539" y="4526458"/>
                  <a:ext cx="1094697" cy="6464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sz="2000" dirty="0">
                      <a:latin typeface="HGSｺﾞｼｯｸE" pitchFamily="50" charset="-128"/>
                      <a:ea typeface="HGSｺﾞｼｯｸE" pitchFamily="50" charset="-128"/>
                    </a:rPr>
                    <a:t>3</a:t>
                  </a:r>
                  <a:r>
                    <a:rPr lang="ja-JP" altLang="en-US" sz="2000" dirty="0">
                      <a:latin typeface="HGSｺﾞｼｯｸE" pitchFamily="50" charset="-128"/>
                      <a:ea typeface="HGSｺﾞｼｯｸE" pitchFamily="50" charset="-128"/>
                    </a:rPr>
                    <a:t>年進級</a:t>
                  </a:r>
                  <a:endParaRPr lang="en-US" altLang="ja-JP" sz="2000" dirty="0">
                    <a:latin typeface="HGSｺﾞｼｯｸE" pitchFamily="50" charset="-128"/>
                    <a:ea typeface="HGSｺﾞｼｯｸE" pitchFamily="50" charset="-128"/>
                  </a:endParaRPr>
                </a:p>
                <a:p>
                  <a:pPr algn="ctr"/>
                  <a:r>
                    <a:rPr lang="en-US" altLang="ja-JP" sz="1600" dirty="0">
                      <a:latin typeface="HGSｺﾞｼｯｸE" pitchFamily="50" charset="-128"/>
                      <a:ea typeface="HGSｺﾞｼｯｸE" pitchFamily="50" charset="-128"/>
                    </a:rPr>
                    <a:t>(66</a:t>
                  </a:r>
                  <a:r>
                    <a:rPr lang="ja-JP" altLang="en-US" sz="1600" dirty="0">
                      <a:latin typeface="HGSｺﾞｼｯｸE" pitchFamily="50" charset="-128"/>
                      <a:ea typeface="HGSｺﾞｼｯｸE" pitchFamily="50" charset="-128"/>
                    </a:rPr>
                    <a:t>単位</a:t>
                  </a:r>
                  <a:r>
                    <a:rPr lang="en-US" altLang="ja-JP" sz="1600" dirty="0">
                      <a:latin typeface="HGSｺﾞｼｯｸE" pitchFamily="50" charset="-128"/>
                      <a:ea typeface="HGSｺﾞｼｯｸE" pitchFamily="50" charset="-128"/>
                    </a:rPr>
                    <a:t>)</a:t>
                  </a:r>
                  <a:endParaRPr lang="ja-JP" altLang="en-US" sz="1600" dirty="0">
                    <a:latin typeface="HGSｺﾞｼｯｸE" pitchFamily="50" charset="-128"/>
                    <a:ea typeface="HGSｺﾞｼｯｸE" pitchFamily="50" charset="-128"/>
                  </a:endParaRPr>
                </a:p>
              </p:txBody>
            </p:sp>
          </p:grpSp>
          <p:pic>
            <p:nvPicPr>
              <p:cNvPr id="81" name="Picture 4" descr="C:\Users\kitakami\AppData\Local\Microsoft\Windows\Temporary Internet Files\Content.IE5\YKWE7BF6\MCj02859960000[1]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46239" y="5537517"/>
                <a:ext cx="1170692" cy="1320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8" name="Picture 5" descr="C:\Users\kitakami\AppData\Local\Microsoft\Windows\Temporary Internet Files\Content.IE5\LAZ2OU9I\MCPE01085_0000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33758" y="5068828"/>
              <a:ext cx="998160" cy="125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0" name="グループ化 84"/>
          <p:cNvGrpSpPr>
            <a:grpSpLocks/>
          </p:cNvGrpSpPr>
          <p:nvPr/>
        </p:nvGrpSpPr>
        <p:grpSpPr bwMode="auto">
          <a:xfrm>
            <a:off x="3910740" y="3250355"/>
            <a:ext cx="4316848" cy="459251"/>
            <a:chOff x="2830078" y="2988945"/>
            <a:chExt cx="4316848" cy="459251"/>
          </a:xfrm>
        </p:grpSpPr>
        <p:sp>
          <p:nvSpPr>
            <p:cNvPr id="91" name="Line 64"/>
            <p:cNvSpPr>
              <a:spLocks noChangeShapeType="1"/>
            </p:cNvSpPr>
            <p:nvPr/>
          </p:nvSpPr>
          <p:spPr bwMode="auto">
            <a:xfrm flipV="1">
              <a:off x="2830078" y="3436620"/>
              <a:ext cx="4316848" cy="11576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" name="Text Box 65"/>
            <p:cNvSpPr txBox="1">
              <a:spLocks noChangeArrowheads="1"/>
            </p:cNvSpPr>
            <p:nvPr/>
          </p:nvSpPr>
          <p:spPr bwMode="auto">
            <a:xfrm>
              <a:off x="3050141" y="2988945"/>
              <a:ext cx="211929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002060"/>
                  </a:solidFill>
                  <a:latin typeface="HGSｺﾞｼｯｸE" pitchFamily="50" charset="-128"/>
                  <a:ea typeface="HGSｺﾞｼｯｸE" pitchFamily="50" charset="-128"/>
                </a:rPr>
                <a:t>4</a:t>
              </a:r>
              <a:r>
                <a:rPr lang="ja-JP" altLang="en-US" sz="2000" dirty="0">
                  <a:solidFill>
                    <a:srgbClr val="002060"/>
                  </a:solidFill>
                  <a:latin typeface="HGSｺﾞｼｯｸE" pitchFamily="50" charset="-128"/>
                  <a:ea typeface="HGSｺﾞｼｯｸE" pitchFamily="50" charset="-128"/>
                </a:rPr>
                <a:t>学科に分かれて</a:t>
              </a:r>
            </a:p>
          </p:txBody>
        </p:sp>
      </p:grpSp>
      <p:sp>
        <p:nvSpPr>
          <p:cNvPr id="93" name="Line 66"/>
          <p:cNvSpPr>
            <a:spLocks noChangeShapeType="1"/>
          </p:cNvSpPr>
          <p:nvPr/>
        </p:nvSpPr>
        <p:spPr bwMode="auto">
          <a:xfrm flipV="1">
            <a:off x="6599849" y="2118900"/>
            <a:ext cx="1338814" cy="1474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" name="Text Box 67"/>
          <p:cNvSpPr txBox="1">
            <a:spLocks noChangeArrowheads="1"/>
          </p:cNvSpPr>
          <p:nvPr/>
        </p:nvSpPr>
        <p:spPr bwMode="auto">
          <a:xfrm>
            <a:off x="6717076" y="1653759"/>
            <a:ext cx="1210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002060"/>
                </a:solidFill>
                <a:latin typeface="HGSｺﾞｼｯｸE" pitchFamily="50" charset="-128"/>
                <a:ea typeface="HGSｺﾞｼｯｸE" pitchFamily="50" charset="-128"/>
              </a:rPr>
              <a:t>就職活動</a:t>
            </a:r>
          </a:p>
        </p:txBody>
      </p:sp>
      <p:grpSp>
        <p:nvGrpSpPr>
          <p:cNvPr id="95" name="グループ化 90"/>
          <p:cNvGrpSpPr>
            <a:grpSpLocks/>
          </p:cNvGrpSpPr>
          <p:nvPr/>
        </p:nvGrpSpPr>
        <p:grpSpPr bwMode="auto">
          <a:xfrm>
            <a:off x="7480233" y="1784923"/>
            <a:ext cx="2748356" cy="558324"/>
            <a:chOff x="6359399" y="2311083"/>
            <a:chExt cx="2749127" cy="559259"/>
          </a:xfrm>
        </p:grpSpPr>
        <p:sp>
          <p:nvSpPr>
            <p:cNvPr id="96" name="円/楕円 62"/>
            <p:cNvSpPr>
              <a:spLocks noChangeArrowheads="1"/>
            </p:cNvSpPr>
            <p:nvPr/>
          </p:nvSpPr>
          <p:spPr bwMode="auto">
            <a:xfrm>
              <a:off x="6359399" y="2748422"/>
              <a:ext cx="137160" cy="12192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7030A0"/>
                </a:solidFill>
              </a:endParaRPr>
            </a:p>
          </p:txBody>
        </p:sp>
        <p:cxnSp>
          <p:nvCxnSpPr>
            <p:cNvPr id="97" name="カギ線コネクタ 70"/>
            <p:cNvCxnSpPr>
              <a:cxnSpLocks noChangeShapeType="1"/>
              <a:stCxn id="98" idx="1"/>
            </p:cNvCxnSpPr>
            <p:nvPr/>
          </p:nvCxnSpPr>
          <p:spPr bwMode="auto">
            <a:xfrm rot="10800000" flipV="1">
              <a:off x="6598957" y="2511473"/>
              <a:ext cx="528985" cy="289224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98" name="Text Box 69"/>
            <p:cNvSpPr txBox="1">
              <a:spLocks noChangeArrowheads="1"/>
            </p:cNvSpPr>
            <p:nvPr/>
          </p:nvSpPr>
          <p:spPr bwMode="auto">
            <a:xfrm>
              <a:off x="7127942" y="2311083"/>
              <a:ext cx="1980584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002060"/>
                  </a:solidFill>
                  <a:latin typeface="HGSｺﾞｼｯｸE" pitchFamily="50" charset="-128"/>
                  <a:ea typeface="HGSｺﾞｼｯｸE" pitchFamily="50" charset="-128"/>
                </a:rPr>
                <a:t>大学院一般入試</a:t>
              </a:r>
            </a:p>
          </p:txBody>
        </p:sp>
      </p:grpSp>
      <p:grpSp>
        <p:nvGrpSpPr>
          <p:cNvPr id="99" name="グループ化 82"/>
          <p:cNvGrpSpPr>
            <a:grpSpLocks/>
          </p:cNvGrpSpPr>
          <p:nvPr/>
        </p:nvGrpSpPr>
        <p:grpSpPr bwMode="auto">
          <a:xfrm>
            <a:off x="2518213" y="3795932"/>
            <a:ext cx="2845523" cy="2904878"/>
            <a:chOff x="1414462" y="3954018"/>
            <a:chExt cx="2845534" cy="2903982"/>
          </a:xfrm>
        </p:grpSpPr>
        <p:grpSp>
          <p:nvGrpSpPr>
            <p:cNvPr id="100" name="グループ化 81"/>
            <p:cNvGrpSpPr>
              <a:grpSpLocks/>
            </p:cNvGrpSpPr>
            <p:nvPr/>
          </p:nvGrpSpPr>
          <p:grpSpPr bwMode="auto">
            <a:xfrm>
              <a:off x="1414462" y="3954018"/>
              <a:ext cx="2845534" cy="452022"/>
              <a:chOff x="1414462" y="3954018"/>
              <a:chExt cx="2845534" cy="452022"/>
            </a:xfrm>
          </p:grpSpPr>
          <p:sp>
            <p:nvSpPr>
              <p:cNvPr id="102" name="Line 61"/>
              <p:cNvSpPr>
                <a:spLocks noChangeShapeType="1"/>
              </p:cNvSpPr>
              <p:nvPr/>
            </p:nvSpPr>
            <p:spPr bwMode="auto">
              <a:xfrm>
                <a:off x="1414462" y="4403372"/>
                <a:ext cx="2845534" cy="2668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 type="arrow" w="med" len="med"/>
                <a:tailEnd type="arrow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3" name="Text Box 62"/>
              <p:cNvSpPr txBox="1">
                <a:spLocks noChangeArrowheads="1"/>
              </p:cNvSpPr>
              <p:nvPr/>
            </p:nvSpPr>
            <p:spPr bwMode="auto">
              <a:xfrm>
                <a:off x="1713650" y="3954018"/>
                <a:ext cx="2258560" cy="399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solidFill>
                      <a:srgbClr val="002060"/>
                    </a:solidFill>
                    <a:latin typeface="HGSｺﾞｼｯｸE" pitchFamily="50" charset="-128"/>
                    <a:ea typeface="HGSｺﾞｼｯｸE" pitchFamily="50" charset="-128"/>
                  </a:rPr>
                  <a:t>3</a:t>
                </a:r>
                <a:r>
                  <a:rPr lang="ja-JP" altLang="en-US" sz="2000" dirty="0">
                    <a:solidFill>
                      <a:srgbClr val="002060"/>
                    </a:solidFill>
                    <a:latin typeface="HGSｺﾞｼｯｸE" pitchFamily="50" charset="-128"/>
                    <a:ea typeface="HGSｺﾞｼｯｸE" pitchFamily="50" charset="-128"/>
                  </a:rPr>
                  <a:t>クラス，</a:t>
                </a:r>
                <a:r>
                  <a:rPr lang="en-US" altLang="ja-JP" sz="2000" dirty="0">
                    <a:solidFill>
                      <a:srgbClr val="002060"/>
                    </a:solidFill>
                    <a:latin typeface="HGSｺﾞｼｯｸE" pitchFamily="50" charset="-128"/>
                    <a:ea typeface="HGSｺﾞｼｯｸE" pitchFamily="50" charset="-128"/>
                  </a:rPr>
                  <a:t>4</a:t>
                </a:r>
                <a:r>
                  <a:rPr lang="ja-JP" altLang="en-US" sz="2000" dirty="0">
                    <a:solidFill>
                      <a:srgbClr val="002060"/>
                    </a:solidFill>
                    <a:latin typeface="HGSｺﾞｼｯｸE" pitchFamily="50" charset="-128"/>
                    <a:ea typeface="HGSｺﾞｼｯｸE" pitchFamily="50" charset="-128"/>
                  </a:rPr>
                  <a:t>クラス</a:t>
                </a:r>
              </a:p>
            </p:txBody>
          </p:sp>
        </p:grpSp>
        <p:pic>
          <p:nvPicPr>
            <p:cNvPr id="101" name="Picture 31" descr="C:\Users\kitakami\AppData\Local\Microsoft\Windows\Temporary Internet Files\Content.IE5\YKWE7BF6\MCj0416306000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65467" y="6030912"/>
              <a:ext cx="1084262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4" name="グループ化 93"/>
          <p:cNvGrpSpPr>
            <a:grpSpLocks/>
          </p:cNvGrpSpPr>
          <p:nvPr/>
        </p:nvGrpSpPr>
        <p:grpSpPr bwMode="auto">
          <a:xfrm rot="647903">
            <a:off x="9243587" y="3305175"/>
            <a:ext cx="457200" cy="915988"/>
            <a:chOff x="7971658" y="5143512"/>
            <a:chExt cx="457994" cy="915994"/>
          </a:xfrm>
        </p:grpSpPr>
        <p:cxnSp>
          <p:nvCxnSpPr>
            <p:cNvPr id="105" name="直線コネクタ 104"/>
            <p:cNvCxnSpPr/>
            <p:nvPr/>
          </p:nvCxnSpPr>
          <p:spPr>
            <a:xfrm rot="4752097">
              <a:off x="7608612" y="5509871"/>
              <a:ext cx="906469" cy="187650"/>
            </a:xfrm>
            <a:prstGeom prst="line">
              <a:avLst/>
            </a:prstGeom>
            <a:ln w="381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正方形/長方形 105"/>
            <p:cNvSpPr/>
            <p:nvPr/>
          </p:nvSpPr>
          <p:spPr>
            <a:xfrm>
              <a:off x="8071189" y="5143608"/>
              <a:ext cx="357807" cy="357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8142750" y="5215045"/>
              <a:ext cx="214685" cy="21431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108" name="グループ化 60"/>
          <p:cNvGrpSpPr>
            <a:grpSpLocks/>
          </p:cNvGrpSpPr>
          <p:nvPr/>
        </p:nvGrpSpPr>
        <p:grpSpPr bwMode="auto">
          <a:xfrm>
            <a:off x="6963211" y="2232062"/>
            <a:ext cx="3261451" cy="551501"/>
            <a:chOff x="6381739" y="2734622"/>
            <a:chExt cx="3261896" cy="551505"/>
          </a:xfrm>
        </p:grpSpPr>
        <p:sp>
          <p:nvSpPr>
            <p:cNvPr id="109" name="円/楕円 63"/>
            <p:cNvSpPr>
              <a:spLocks noChangeArrowheads="1"/>
            </p:cNvSpPr>
            <p:nvPr/>
          </p:nvSpPr>
          <p:spPr bwMode="auto">
            <a:xfrm>
              <a:off x="6381739" y="2734622"/>
              <a:ext cx="148589" cy="12192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7030A0"/>
                </a:solidFill>
              </a:endParaRPr>
            </a:p>
          </p:txBody>
        </p:sp>
        <p:grpSp>
          <p:nvGrpSpPr>
            <p:cNvPr id="110" name="グループ化 83"/>
            <p:cNvGrpSpPr>
              <a:grpSpLocks/>
            </p:cNvGrpSpPr>
            <p:nvPr/>
          </p:nvGrpSpPr>
          <p:grpSpPr bwMode="auto">
            <a:xfrm>
              <a:off x="6453177" y="2857495"/>
              <a:ext cx="3190458" cy="428632"/>
              <a:chOff x="6453177" y="2857495"/>
              <a:chExt cx="3190458" cy="428632"/>
            </a:xfrm>
          </p:grpSpPr>
          <p:sp>
            <p:nvSpPr>
              <p:cNvPr id="111" name="Text Box 69"/>
              <p:cNvSpPr txBox="1">
                <a:spLocks noChangeArrowheads="1"/>
              </p:cNvSpPr>
              <p:nvPr/>
            </p:nvSpPr>
            <p:spPr bwMode="auto">
              <a:xfrm>
                <a:off x="7663336" y="2886014"/>
                <a:ext cx="1980299" cy="400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ja-JP" altLang="en-US" sz="2000" dirty="0">
                    <a:solidFill>
                      <a:srgbClr val="002060"/>
                    </a:solidFill>
                    <a:latin typeface="HGSｺﾞｼｯｸE" pitchFamily="50" charset="-128"/>
                    <a:ea typeface="HGSｺﾞｼｯｸE" pitchFamily="50" charset="-128"/>
                  </a:rPr>
                  <a:t>大学院推薦入試</a:t>
                </a:r>
              </a:p>
            </p:txBody>
          </p:sp>
          <p:cxnSp>
            <p:nvCxnSpPr>
              <p:cNvPr id="112" name="直線コネクタ 66"/>
              <p:cNvCxnSpPr>
                <a:cxnSpLocks noChangeShapeType="1"/>
              </p:cNvCxnSpPr>
              <p:nvPr/>
            </p:nvCxnSpPr>
            <p:spPr bwMode="auto">
              <a:xfrm rot="5400000">
                <a:off x="6311750" y="2998943"/>
                <a:ext cx="285753" cy="2857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 type="arrow" w="med" len="med"/>
                <a:tailEnd/>
              </a:ln>
            </p:spPr>
          </p:cxnSp>
          <p:cxnSp>
            <p:nvCxnSpPr>
              <p:cNvPr id="113" name="直線コネクタ 67"/>
              <p:cNvCxnSpPr>
                <a:cxnSpLocks noChangeShapeType="1"/>
              </p:cNvCxnSpPr>
              <p:nvPr/>
            </p:nvCxnSpPr>
            <p:spPr bwMode="auto">
              <a:xfrm flipV="1">
                <a:off x="6453177" y="3142616"/>
                <a:ext cx="1299484" cy="632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4" name="円形吹き出し 113"/>
          <p:cNvSpPr/>
          <p:nvPr/>
        </p:nvSpPr>
        <p:spPr bwMode="auto">
          <a:xfrm>
            <a:off x="3571722" y="4668129"/>
            <a:ext cx="1195819" cy="751213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5" name="Text Box 53"/>
          <p:cNvSpPr txBox="1">
            <a:spLocks noChangeArrowheads="1"/>
          </p:cNvSpPr>
          <p:nvPr/>
        </p:nvSpPr>
        <p:spPr bwMode="auto">
          <a:xfrm>
            <a:off x="3571722" y="4720087"/>
            <a:ext cx="13334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HGSｺﾞｼｯｸE" pitchFamily="50" charset="-128"/>
                <a:ea typeface="HGSｺﾞｼｯｸE" pitchFamily="50" charset="-128"/>
              </a:rPr>
              <a:t>学科配属</a:t>
            </a:r>
            <a:endParaRPr lang="en-US" altLang="ja-JP" sz="2000" dirty="0">
              <a:latin typeface="HGSｺﾞｼｯｸE" pitchFamily="50" charset="-128"/>
              <a:ea typeface="HGSｺﾞｼｯｸE" pitchFamily="50" charset="-128"/>
            </a:endParaRPr>
          </a:p>
          <a:p>
            <a:r>
              <a:rPr lang="ja-JP" altLang="en-US" sz="1600" dirty="0">
                <a:latin typeface="HGSｺﾞｼｯｸE" pitchFamily="50" charset="-128"/>
                <a:ea typeface="HGSｺﾞｼｯｸE" pitchFamily="50" charset="-128"/>
              </a:rPr>
              <a:t>（</a:t>
            </a:r>
            <a:r>
              <a:rPr lang="en-US" altLang="ja-JP" sz="1600" dirty="0">
                <a:latin typeface="HGSｺﾞｼｯｸE" pitchFamily="50" charset="-128"/>
                <a:ea typeface="HGSｺﾞｼｯｸE" pitchFamily="50" charset="-128"/>
              </a:rPr>
              <a:t>20</a:t>
            </a:r>
            <a:r>
              <a:rPr lang="ja-JP" altLang="en-US" sz="1600" dirty="0">
                <a:latin typeface="HGSｺﾞｼｯｸE" pitchFamily="50" charset="-128"/>
                <a:ea typeface="HGSｺﾞｼｯｸE" pitchFamily="50" charset="-128"/>
              </a:rPr>
              <a:t>単位）</a:t>
            </a:r>
            <a:endParaRPr lang="en-US" altLang="ja-JP" dirty="0">
              <a:latin typeface="HGSｺﾞｼｯｸE" pitchFamily="50" charset="-128"/>
              <a:ea typeface="HGSｺﾞｼｯｸE" pitchFamily="50" charset="-128"/>
            </a:endParaRPr>
          </a:p>
        </p:txBody>
      </p:sp>
      <p:grpSp>
        <p:nvGrpSpPr>
          <p:cNvPr id="85" name="グループ化 92"/>
          <p:cNvGrpSpPr>
            <a:grpSpLocks/>
          </p:cNvGrpSpPr>
          <p:nvPr/>
        </p:nvGrpSpPr>
        <p:grpSpPr bwMode="auto">
          <a:xfrm>
            <a:off x="7846588" y="3290890"/>
            <a:ext cx="1789113" cy="2255837"/>
            <a:chOff x="6766560" y="3459480"/>
            <a:chExt cx="1787843" cy="2255520"/>
          </a:xfrm>
        </p:grpSpPr>
        <p:grpSp>
          <p:nvGrpSpPr>
            <p:cNvPr id="86" name="グループ化 91"/>
            <p:cNvGrpSpPr>
              <a:grpSpLocks/>
            </p:cNvGrpSpPr>
            <p:nvPr/>
          </p:nvGrpSpPr>
          <p:grpSpPr bwMode="auto">
            <a:xfrm>
              <a:off x="6766560" y="3459480"/>
              <a:ext cx="1356360" cy="777240"/>
              <a:chOff x="6766560" y="3459480"/>
              <a:chExt cx="1356360" cy="777240"/>
            </a:xfrm>
          </p:grpSpPr>
          <p:sp>
            <p:nvSpPr>
              <p:cNvPr id="88" name="円形吹き出し 47"/>
              <p:cNvSpPr>
                <a:spLocks noChangeArrowheads="1"/>
              </p:cNvSpPr>
              <p:nvPr/>
            </p:nvSpPr>
            <p:spPr bwMode="auto">
              <a:xfrm>
                <a:off x="6766560" y="3459480"/>
                <a:ext cx="1356360" cy="777240"/>
              </a:xfrm>
              <a:prstGeom prst="wedgeEllipseCallout">
                <a:avLst>
                  <a:gd name="adj1" fmla="val -20833"/>
                  <a:gd name="adj2" fmla="val 625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Text Box 16"/>
              <p:cNvSpPr txBox="1">
                <a:spLocks noChangeArrowheads="1"/>
              </p:cNvSpPr>
              <p:nvPr/>
            </p:nvSpPr>
            <p:spPr bwMode="auto">
              <a:xfrm>
                <a:off x="6933037" y="3511547"/>
                <a:ext cx="1078376" cy="646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000" dirty="0">
                    <a:latin typeface="HGSｺﾞｼｯｸE" pitchFamily="50" charset="-128"/>
                    <a:ea typeface="HGSｺﾞｼｯｸE" pitchFamily="50" charset="-128"/>
                  </a:rPr>
                  <a:t>卒業</a:t>
                </a:r>
                <a:endParaRPr lang="en-US" altLang="ja-JP" sz="2000" dirty="0">
                  <a:latin typeface="HGSｺﾞｼｯｸE" pitchFamily="50" charset="-128"/>
                  <a:ea typeface="HGSｺﾞｼｯｸE" pitchFamily="50" charset="-128"/>
                </a:endParaRPr>
              </a:p>
              <a:p>
                <a:pPr algn="ctr"/>
                <a:r>
                  <a:rPr lang="en-US" altLang="ja-JP" sz="1600" dirty="0">
                    <a:latin typeface="HGSｺﾞｼｯｸE" pitchFamily="50" charset="-128"/>
                    <a:ea typeface="HGSｺﾞｼｯｸE" pitchFamily="50" charset="-128"/>
                  </a:rPr>
                  <a:t>(128</a:t>
                </a:r>
                <a:r>
                  <a:rPr lang="ja-JP" altLang="en-US" sz="1600" dirty="0">
                    <a:latin typeface="HGSｺﾞｼｯｸE" pitchFamily="50" charset="-128"/>
                    <a:ea typeface="HGSｺﾞｼｯｸE" pitchFamily="50" charset="-128"/>
                  </a:rPr>
                  <a:t>単位</a:t>
                </a:r>
                <a:r>
                  <a:rPr lang="en-US" altLang="ja-JP" sz="1600" dirty="0">
                    <a:latin typeface="HGSｺﾞｼｯｸE" pitchFamily="50" charset="-128"/>
                    <a:ea typeface="HGSｺﾞｼｯｸE" pitchFamily="50" charset="-128"/>
                  </a:rPr>
                  <a:t>)</a:t>
                </a:r>
                <a:endParaRPr lang="ja-JP" altLang="en-US" sz="1600" dirty="0">
                  <a:latin typeface="HGSｺﾞｼｯｸE" pitchFamily="50" charset="-128"/>
                  <a:ea typeface="HGSｺﾞｼｯｸE" pitchFamily="50" charset="-128"/>
                </a:endParaRPr>
              </a:p>
            </p:txBody>
          </p:sp>
        </p:grpSp>
        <p:pic>
          <p:nvPicPr>
            <p:cNvPr id="87" name="Picture 7" descr="C:\Users\kitakami\AppData\Local\Microsoft\Windows\Temporary Internet Files\Content.IE5\2GG65ANN\MCj03985870000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81888" y="4709159"/>
              <a:ext cx="1272515" cy="1005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" name="グループ化 84">
            <a:extLst>
              <a:ext uri="{FF2B5EF4-FFF2-40B4-BE49-F238E27FC236}">
                <a16:creationId xmlns:a16="http://schemas.microsoft.com/office/drawing/2014/main" id="{B75307C3-EA15-4EB5-890E-8701BFDF8294}"/>
              </a:ext>
            </a:extLst>
          </p:cNvPr>
          <p:cNvGrpSpPr>
            <a:grpSpLocks/>
          </p:cNvGrpSpPr>
          <p:nvPr/>
        </p:nvGrpSpPr>
        <p:grpSpPr bwMode="auto">
          <a:xfrm>
            <a:off x="6095999" y="2730265"/>
            <a:ext cx="2157615" cy="424277"/>
            <a:chOff x="4989310" y="3018129"/>
            <a:chExt cx="2157615" cy="424277"/>
          </a:xfrm>
        </p:grpSpPr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94AB2E0E-1324-46DA-B913-07FD21A4A8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9310" y="3436620"/>
              <a:ext cx="2157615" cy="578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7" name="Text Box 65">
              <a:extLst>
                <a:ext uri="{FF2B5EF4-FFF2-40B4-BE49-F238E27FC236}">
                  <a16:creationId xmlns:a16="http://schemas.microsoft.com/office/drawing/2014/main" id="{D34BC782-D0A5-40FA-AE15-84B5BEF8B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649" y="3018129"/>
              <a:ext cx="19800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002060"/>
                  </a:solidFill>
                  <a:latin typeface="HGSｺﾞｼｯｸE" pitchFamily="50" charset="-128"/>
                  <a:ea typeface="HGSｺﾞｼｯｸE" pitchFamily="50" charset="-128"/>
                </a:rPr>
                <a:t>講座に分かれて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483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進級・卒業要件の確認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9545" y="1192847"/>
            <a:ext cx="11481622" cy="5493026"/>
          </a:xfrm>
        </p:spPr>
        <p:txBody>
          <a:bodyPr>
            <a:normAutofit fontScale="85000" lnSpcReduction="20000"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２年次進級要件（１年 → ２年）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単位数：</a:t>
            </a:r>
            <a:r>
              <a:rPr lang="en-US" altLang="ja-JP" b="1" dirty="0">
                <a:solidFill>
                  <a:srgbClr val="0000CC"/>
                </a:solidFill>
              </a:rPr>
              <a:t> 20</a:t>
            </a:r>
            <a:r>
              <a:rPr lang="ja-JP" altLang="en-US" b="1" dirty="0">
                <a:solidFill>
                  <a:srgbClr val="0000CC"/>
                </a:solidFill>
              </a:rPr>
              <a:t>単位</a:t>
            </a:r>
            <a:r>
              <a:rPr lang="ja-JP" altLang="en-US" dirty="0"/>
              <a:t>以上（</a:t>
            </a:r>
            <a:r>
              <a:rPr lang="en-US" altLang="ja-JP" u="sng" dirty="0"/>
              <a:t>40</a:t>
            </a:r>
            <a:r>
              <a:rPr lang="ja-JP" altLang="en-US" u="sng" dirty="0"/>
              <a:t>単位</a:t>
            </a:r>
            <a:r>
              <a:rPr lang="ja-JP" altLang="en-US" dirty="0"/>
              <a:t>が目安）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３年次進級要件（２年 → ３年）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単位数：</a:t>
            </a:r>
            <a:r>
              <a:rPr lang="en-US" altLang="ja-JP" b="1" dirty="0">
                <a:solidFill>
                  <a:srgbClr val="0000CC"/>
                </a:solidFill>
              </a:rPr>
              <a:t>66</a:t>
            </a:r>
            <a:r>
              <a:rPr lang="ja-JP" altLang="en-US" b="1" dirty="0">
                <a:solidFill>
                  <a:srgbClr val="0000CC"/>
                </a:solidFill>
              </a:rPr>
              <a:t>単位</a:t>
            </a:r>
            <a:r>
              <a:rPr lang="ja-JP" altLang="en-US" dirty="0"/>
              <a:t>以上（</a:t>
            </a:r>
            <a:r>
              <a:rPr lang="en-US" altLang="ja-JP" u="sng" dirty="0"/>
              <a:t>80</a:t>
            </a:r>
            <a:r>
              <a:rPr lang="ja-JP" altLang="en-US" u="sng" dirty="0"/>
              <a:t>単位</a:t>
            </a:r>
            <a:r>
              <a:rPr lang="ja-JP" altLang="en-US" dirty="0"/>
              <a:t>が目安）</a:t>
            </a:r>
            <a:endParaRPr lang="en-US" altLang="ja-JP" dirty="0"/>
          </a:p>
          <a:p>
            <a:pPr marL="738696" lvl="1" indent="-446088"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ja-JP" altLang="en-US" dirty="0"/>
              <a:t>情報科学基礎実験、プログラミング</a:t>
            </a:r>
            <a:r>
              <a:rPr lang="en-US" altLang="ja-JP" dirty="0"/>
              <a:t>Ⅰ</a:t>
            </a:r>
            <a:r>
              <a:rPr lang="ja-JP" altLang="en-US" dirty="0"/>
              <a:t>・</a:t>
            </a:r>
            <a:r>
              <a:rPr lang="en-US" altLang="ja-JP" dirty="0"/>
              <a:t>Ⅱ</a:t>
            </a:r>
            <a:r>
              <a:rPr lang="ja-JP" altLang="en-US" dirty="0"/>
              <a:t>演習、</a:t>
            </a:r>
            <a:br>
              <a:rPr lang="en-US" altLang="ja-JP" dirty="0"/>
            </a:br>
            <a:r>
              <a:rPr lang="en-US" altLang="ja-JP" b="1" dirty="0">
                <a:solidFill>
                  <a:srgbClr val="0000CC"/>
                </a:solidFill>
              </a:rPr>
              <a:t>e</a:t>
            </a:r>
            <a:r>
              <a:rPr lang="ja-JP" altLang="en-US" b="1" dirty="0">
                <a:solidFill>
                  <a:srgbClr val="0000CC"/>
                </a:solidFill>
              </a:rPr>
              <a:t>ラーニング英語</a:t>
            </a:r>
            <a:r>
              <a:rPr lang="en-US" altLang="ja-JP" b="1" dirty="0">
                <a:solidFill>
                  <a:srgbClr val="0000CC"/>
                </a:solidFill>
              </a:rPr>
              <a:t>Ⅰ</a:t>
            </a:r>
            <a:r>
              <a:rPr lang="ja-JP" altLang="en-US" b="1" dirty="0">
                <a:solidFill>
                  <a:srgbClr val="0000CC"/>
                </a:solidFill>
              </a:rPr>
              <a:t>・</a:t>
            </a:r>
            <a:r>
              <a:rPr lang="en-US" altLang="ja-JP" b="1" dirty="0">
                <a:solidFill>
                  <a:srgbClr val="0000CC"/>
                </a:solidFill>
              </a:rPr>
              <a:t>Ⅱ</a:t>
            </a:r>
            <a:r>
              <a:rPr lang="ja-JP" altLang="en-US" b="1" dirty="0">
                <a:solidFill>
                  <a:srgbClr val="0000CC"/>
                </a:solidFill>
              </a:rPr>
              <a:t>（</a:t>
            </a:r>
            <a:r>
              <a:rPr lang="en-US" altLang="ja-JP" b="1" dirty="0">
                <a:solidFill>
                  <a:srgbClr val="0000CC"/>
                </a:solidFill>
              </a:rPr>
              <a:t>TOEIC 250</a:t>
            </a:r>
            <a:r>
              <a:rPr lang="ja-JP" altLang="en-US" b="1" dirty="0">
                <a:solidFill>
                  <a:srgbClr val="0000CC"/>
                </a:solidFill>
              </a:rPr>
              <a:t>点以上）</a:t>
            </a:r>
            <a:r>
              <a:rPr lang="ja-JP" altLang="en-US" dirty="0"/>
              <a:t>の単位修得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４年次進級要件（３年 → ４年）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単位数：</a:t>
            </a:r>
            <a:r>
              <a:rPr lang="en-US" altLang="ja-JP" b="1" dirty="0">
                <a:solidFill>
                  <a:srgbClr val="0000CC"/>
                </a:solidFill>
              </a:rPr>
              <a:t>110</a:t>
            </a:r>
            <a:r>
              <a:rPr lang="ja-JP" altLang="en-US" b="1" dirty="0">
                <a:solidFill>
                  <a:srgbClr val="0000CC"/>
                </a:solidFill>
              </a:rPr>
              <a:t>単位</a:t>
            </a:r>
            <a:r>
              <a:rPr lang="ja-JP" altLang="en-US" dirty="0"/>
              <a:t>以上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すべての必修の実験・演習科目および</a:t>
            </a:r>
            <a:br>
              <a:rPr lang="en-US" altLang="ja-JP" dirty="0"/>
            </a:br>
            <a:r>
              <a:rPr lang="en-US" altLang="ja-JP" b="1" dirty="0">
                <a:solidFill>
                  <a:srgbClr val="0000CC"/>
                </a:solidFill>
              </a:rPr>
              <a:t>e</a:t>
            </a:r>
            <a:r>
              <a:rPr lang="ja-JP" altLang="en-US" b="1" dirty="0">
                <a:solidFill>
                  <a:srgbClr val="0000CC"/>
                </a:solidFill>
              </a:rPr>
              <a:t>ラーニング英語</a:t>
            </a:r>
            <a:r>
              <a:rPr lang="en-US" altLang="ja-JP" b="1" dirty="0">
                <a:solidFill>
                  <a:srgbClr val="0000CC"/>
                </a:solidFill>
              </a:rPr>
              <a:t>Ⅲ</a:t>
            </a:r>
            <a:r>
              <a:rPr lang="ja-JP" altLang="en-US" b="1" dirty="0">
                <a:solidFill>
                  <a:srgbClr val="0000CC"/>
                </a:solidFill>
              </a:rPr>
              <a:t>・</a:t>
            </a:r>
            <a:r>
              <a:rPr lang="en-US" altLang="ja-JP" b="1" dirty="0">
                <a:solidFill>
                  <a:srgbClr val="0000CC"/>
                </a:solidFill>
              </a:rPr>
              <a:t>Ⅳ</a:t>
            </a:r>
            <a:r>
              <a:rPr lang="ja-JP" altLang="en-US" b="1" dirty="0">
                <a:solidFill>
                  <a:srgbClr val="0000CC"/>
                </a:solidFill>
              </a:rPr>
              <a:t>（</a:t>
            </a:r>
            <a:r>
              <a:rPr lang="en-US" altLang="ja-JP" b="1" dirty="0">
                <a:solidFill>
                  <a:srgbClr val="0000CC"/>
                </a:solidFill>
              </a:rPr>
              <a:t>TOEIC 350</a:t>
            </a:r>
            <a:r>
              <a:rPr lang="ja-JP" altLang="en-US" b="1" dirty="0">
                <a:solidFill>
                  <a:srgbClr val="0000CC"/>
                </a:solidFill>
              </a:rPr>
              <a:t>点以上）</a:t>
            </a:r>
            <a:br>
              <a:rPr lang="en-US" altLang="ja-JP" b="1" dirty="0">
                <a:solidFill>
                  <a:srgbClr val="0000CC"/>
                </a:solidFill>
              </a:rPr>
            </a:br>
            <a:r>
              <a:rPr lang="ja-JP" altLang="en-US" dirty="0"/>
              <a:t>の単位修得</a:t>
            </a:r>
            <a:endParaRPr lang="en-US" altLang="ja-JP" b="1" dirty="0">
              <a:solidFill>
                <a:srgbClr val="0000CC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卒業要件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単位数：</a:t>
            </a:r>
            <a:r>
              <a:rPr lang="en-US" altLang="ja-JP" b="1" dirty="0">
                <a:solidFill>
                  <a:srgbClr val="0000CC"/>
                </a:solidFill>
              </a:rPr>
              <a:t>128</a:t>
            </a:r>
            <a:r>
              <a:rPr lang="ja-JP" altLang="en-US" b="1" dirty="0">
                <a:solidFill>
                  <a:srgbClr val="0000CC"/>
                </a:solidFill>
              </a:rPr>
              <a:t>単位</a:t>
            </a:r>
            <a:r>
              <a:rPr lang="ja-JP" altLang="en-US" dirty="0"/>
              <a:t>（全学共通系＋外国語系：</a:t>
            </a:r>
            <a:r>
              <a:rPr lang="en-US" altLang="ja-JP" dirty="0"/>
              <a:t>33</a:t>
            </a:r>
            <a:r>
              <a:rPr lang="ja-JP" altLang="en-US" dirty="0"/>
              <a:t>単位、専門教育：</a:t>
            </a:r>
            <a:r>
              <a:rPr lang="en-US" altLang="ja-JP" dirty="0"/>
              <a:t>95</a:t>
            </a:r>
            <a:r>
              <a:rPr lang="ja-JP" altLang="en-US" dirty="0"/>
              <a:t>単位）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すべての必修科目の単位修得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卒業論文の執筆、卒業研究の発表</a:t>
            </a:r>
            <a:endParaRPr lang="en-US" altLang="ja-JP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3308525" y="2467711"/>
            <a:ext cx="4644690" cy="1588678"/>
            <a:chOff x="3532841" y="1929825"/>
            <a:chExt cx="4644690" cy="1588678"/>
          </a:xfrm>
        </p:grpSpPr>
        <p:sp>
          <p:nvSpPr>
            <p:cNvPr id="4" name="左カーブ矢印 3"/>
            <p:cNvSpPr/>
            <p:nvPr/>
          </p:nvSpPr>
          <p:spPr>
            <a:xfrm rot="21051029">
              <a:off x="3532841" y="1929825"/>
              <a:ext cx="375556" cy="1588678"/>
            </a:xfrm>
            <a:prstGeom prst="curvedLef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912158" y="2682482"/>
              <a:ext cx="4265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44</a:t>
              </a:r>
              <a:r>
                <a:rPr kumimoji="1" lang="ja-JP" altLang="en-US" sz="20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単位</a:t>
              </a:r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が必要（上限：</a:t>
              </a:r>
              <a:r>
                <a:rPr kumimoji="1" lang="en-US" altLang="ja-JP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48</a:t>
              </a:r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単位</a:t>
              </a:r>
              <a:r>
                <a:rPr kumimoji="1" lang="en-US" altLang="ja-JP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/</a:t>
              </a:r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年）</a:t>
              </a:r>
            </a:p>
          </p:txBody>
        </p:sp>
      </p:grpSp>
      <p:pic>
        <p:nvPicPr>
          <p:cNvPr id="1026" name="Picture 2" descr="https://2.bp.blogspot.com/-Y_kdsXvhgzs/WEEgP0W5eMI/AAAAAAABAJ0/I1pCRRVI97QIdUFihiiv0LFNflCvqRTDwCLcB/s800/rikujou_hurdle_ma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53" y="513865"/>
            <a:ext cx="2295085" cy="2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bpzSwiGU61E/WEEgP890hBI/AAAAAAABAJw/wBi9uOYH9XgKeSKfAN8QA8RnUwPEM1kAgCLcB/s800/rikujou_hurdle_woma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02" y="2530519"/>
            <a:ext cx="2295085" cy="2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角丸四角形吹き出し 8"/>
          <p:cNvSpPr/>
          <p:nvPr/>
        </p:nvSpPr>
        <p:spPr>
          <a:xfrm>
            <a:off x="3872866" y="4976945"/>
            <a:ext cx="5195829" cy="533737"/>
          </a:xfrm>
          <a:prstGeom prst="wedgeRoundRectCallout">
            <a:avLst>
              <a:gd name="adj1" fmla="val -40548"/>
              <a:gd name="adj2" fmla="val -8278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tx1"/>
                </a:solidFill>
              </a:rPr>
              <a:t>TOEIC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は大学院入試や就職でも重要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EE096CD-039F-49FC-701C-10C7233BA16C}"/>
              </a:ext>
            </a:extLst>
          </p:cNvPr>
          <p:cNvGrpSpPr/>
          <p:nvPr/>
        </p:nvGrpSpPr>
        <p:grpSpPr>
          <a:xfrm>
            <a:off x="5760232" y="1627353"/>
            <a:ext cx="3080718" cy="984760"/>
            <a:chOff x="3532841" y="2399283"/>
            <a:chExt cx="3080718" cy="984760"/>
          </a:xfrm>
        </p:grpSpPr>
        <p:sp>
          <p:nvSpPr>
            <p:cNvPr id="8" name="左カーブ矢印 3">
              <a:extLst>
                <a:ext uri="{FF2B5EF4-FFF2-40B4-BE49-F238E27FC236}">
                  <a16:creationId xmlns:a16="http://schemas.microsoft.com/office/drawing/2014/main" id="{94B10AAD-EDF9-0B80-A241-1DBD7901C57A}"/>
                </a:ext>
              </a:extLst>
            </p:cNvPr>
            <p:cNvSpPr/>
            <p:nvPr/>
          </p:nvSpPr>
          <p:spPr>
            <a:xfrm>
              <a:off x="3532841" y="2399283"/>
              <a:ext cx="375556" cy="98476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D1EDE27-EE9E-92D3-6CB1-07F376DD326B}"/>
                </a:ext>
              </a:extLst>
            </p:cNvPr>
            <p:cNvSpPr txBox="1"/>
            <p:nvPr/>
          </p:nvSpPr>
          <p:spPr>
            <a:xfrm>
              <a:off x="3944432" y="2542634"/>
              <a:ext cx="2669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46</a:t>
              </a:r>
              <a:r>
                <a:rPr kumimoji="1" lang="ja-JP" altLang="en-US" sz="20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単位</a:t>
              </a:r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が必要</a:t>
              </a:r>
              <a:endPara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（上限：</a:t>
              </a:r>
              <a:r>
                <a:rPr kumimoji="1" lang="en-US" altLang="ja-JP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48</a:t>
              </a:r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単位</a:t>
              </a:r>
              <a:r>
                <a:rPr kumimoji="1" lang="en-US" altLang="ja-JP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/</a:t>
              </a:r>
              <a:r>
                <a:rPr kumimoji="1"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年）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21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849085" y="4825093"/>
            <a:ext cx="10499272" cy="14532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成績と</a:t>
            </a:r>
            <a:r>
              <a:rPr lang="en-US" altLang="ja-JP" dirty="0"/>
              <a:t>GPA</a:t>
            </a:r>
            <a:r>
              <a:rPr lang="ja-JP" altLang="en-US" dirty="0"/>
              <a:t>（</a:t>
            </a:r>
            <a:r>
              <a:rPr lang="en-US" altLang="ja-JP" dirty="0"/>
              <a:t>Grade Point Average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2798931" y="1764693"/>
          <a:ext cx="659413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906">
                  <a:extLst>
                    <a:ext uri="{9D8B030D-6E8A-4147-A177-3AD203B41FA5}">
                      <a16:colId xmlns:a16="http://schemas.microsoft.com/office/drawing/2014/main" val="127689186"/>
                    </a:ext>
                  </a:extLst>
                </a:gridCol>
                <a:gridCol w="2033905">
                  <a:extLst>
                    <a:ext uri="{9D8B030D-6E8A-4147-A177-3AD203B41FA5}">
                      <a16:colId xmlns:a16="http://schemas.microsoft.com/office/drawing/2014/main" val="862690627"/>
                    </a:ext>
                  </a:extLst>
                </a:gridCol>
                <a:gridCol w="2177859">
                  <a:extLst>
                    <a:ext uri="{9D8B030D-6E8A-4147-A177-3AD203B41FA5}">
                      <a16:colId xmlns:a16="http://schemas.microsoft.com/office/drawing/2014/main" val="1461137674"/>
                    </a:ext>
                  </a:extLst>
                </a:gridCol>
                <a:gridCol w="1200468">
                  <a:extLst>
                    <a:ext uri="{9D8B030D-6E8A-4147-A177-3AD203B41FA5}">
                      <a16:colId xmlns:a16="http://schemas.microsoft.com/office/drawing/2014/main" val="2739176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Grade</a:t>
                      </a:r>
                      <a:r>
                        <a:rPr kumimoji="1" lang="en-US" altLang="ja-JP" sz="2400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Point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合否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2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90 – 100 </a:t>
                      </a:r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合格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85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80 – 89 </a:t>
                      </a:r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74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70 – 79 </a:t>
                      </a:r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19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60 – 69 </a:t>
                      </a:r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70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不可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59 </a:t>
                      </a:r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点以下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endParaRPr kumimoji="1" lang="ja-JP" altLang="en-US" sz="2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不合格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289057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162094" y="1241473"/>
            <a:ext cx="386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成績評価（５段階）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930728" y="4993969"/>
            <a:ext cx="10189031" cy="1122346"/>
            <a:chOff x="1469568" y="5100105"/>
            <a:chExt cx="10189031" cy="112234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469568" y="5361715"/>
              <a:ext cx="137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GPA =</a:t>
              </a:r>
              <a:endPara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798931" y="5100105"/>
              <a:ext cx="8859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(</a:t>
              </a:r>
              <a:r>
                <a:rPr kumimoji="1" lang="ja-JP" altLang="en-US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成績評価を受けた科目の</a:t>
              </a:r>
              <a:r>
                <a:rPr kumimoji="1" lang="en-US" altLang="ja-JP" sz="28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GP×</a:t>
              </a:r>
              <a:r>
                <a:rPr kumimoji="1" lang="ja-JP" altLang="en-US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当該科目の</a:t>
              </a:r>
              <a:r>
                <a:rPr kumimoji="1" lang="ja-JP" altLang="en-US" sz="28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単位数</a:t>
              </a:r>
              <a:r>
                <a:rPr kumimoji="1" lang="en-US" altLang="ja-JP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)</a:t>
              </a:r>
              <a:r>
                <a:rPr kumimoji="1" lang="ja-JP" altLang="en-US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の合計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215493" y="5699231"/>
              <a:ext cx="5897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成績評価を受けた科目の</a:t>
              </a:r>
              <a:r>
                <a:rPr kumimoji="1" lang="ja-JP" altLang="en-US" sz="2800" b="1" dirty="0">
                  <a:solidFill>
                    <a:srgbClr val="0000CC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単位数</a:t>
              </a:r>
              <a:r>
                <a:rPr kumimoji="1" lang="ja-JP" altLang="en-US" sz="28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の合計</a:t>
              </a:r>
            </a:p>
          </p:txBody>
        </p:sp>
        <p:cxnSp>
          <p:nvCxnSpPr>
            <p:cNvPr id="9" name="直線コネクタ 8"/>
            <p:cNvCxnSpPr/>
            <p:nvPr/>
          </p:nvCxnSpPr>
          <p:spPr>
            <a:xfrm flipH="1">
              <a:off x="2798931" y="5666575"/>
              <a:ext cx="88270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476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成績優秀者への優遇措置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455" y="1192847"/>
            <a:ext cx="4999509" cy="5493026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学科配属・講座配属で有利</a:t>
            </a:r>
            <a:endParaRPr lang="en-US" altLang="ja-JP" b="1" dirty="0">
              <a:solidFill>
                <a:srgbClr val="0000CC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特待生制度</a:t>
            </a:r>
            <a:endParaRPr lang="en-US" altLang="ja-JP" b="1" dirty="0">
              <a:solidFill>
                <a:srgbClr val="0000CC"/>
              </a:solidFill>
            </a:endParaRPr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２～４年次　５名程度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副賞として奨学金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早期卒業</a:t>
            </a:r>
            <a:endParaRPr lang="en-US" altLang="ja-JP" b="1" dirty="0">
              <a:solidFill>
                <a:srgbClr val="0000CC"/>
              </a:solidFill>
            </a:endParaRPr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３年または３年半で卒業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大学院への推薦</a:t>
            </a:r>
            <a:endParaRPr lang="en-US" altLang="ja-JP" b="1" dirty="0">
              <a:solidFill>
                <a:srgbClr val="0000CC"/>
              </a:solidFill>
            </a:endParaRPr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成績優秀（学科ごとに基準）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en-US" altLang="ja-JP" b="1" dirty="0"/>
              <a:t>TOEIC400</a:t>
            </a:r>
            <a:r>
              <a:rPr lang="ja-JP" altLang="en-US" b="1" dirty="0"/>
              <a:t>点</a:t>
            </a:r>
            <a:r>
              <a:rPr lang="ja-JP" altLang="en-US" dirty="0"/>
              <a:t>以上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面接のみで大学院へ進学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endParaRPr lang="en-US" altLang="ja-JP" dirty="0"/>
          </a:p>
        </p:txBody>
      </p:sp>
      <p:sp>
        <p:nvSpPr>
          <p:cNvPr id="4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4" y="5539738"/>
            <a:ext cx="1494053" cy="693683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１年</a:t>
            </a:r>
          </a:p>
        </p:txBody>
      </p:sp>
      <p:sp>
        <p:nvSpPr>
          <p:cNvPr id="5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4" y="4273242"/>
            <a:ext cx="1494053" cy="693683"/>
          </a:xfrm>
          <a:prstGeom prst="chevron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２年</a:t>
            </a:r>
          </a:p>
        </p:txBody>
      </p:sp>
      <p:sp>
        <p:nvSpPr>
          <p:cNvPr id="6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4" y="3006746"/>
            <a:ext cx="1494053" cy="693683"/>
          </a:xfrm>
          <a:prstGeom prst="chevron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３年</a:t>
            </a:r>
          </a:p>
        </p:txBody>
      </p:sp>
      <p:sp>
        <p:nvSpPr>
          <p:cNvPr id="7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3" y="1740250"/>
            <a:ext cx="1494053" cy="693683"/>
          </a:xfrm>
          <a:prstGeom prst="chevron">
            <a:avLst/>
          </a:prstGeom>
          <a:solidFill>
            <a:srgbClr val="CC00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４年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7034793" y="2591571"/>
            <a:ext cx="4917834" cy="4057801"/>
            <a:chOff x="4234439" y="2591571"/>
            <a:chExt cx="4917834" cy="4057801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4234439" y="6148556"/>
              <a:ext cx="4872864" cy="46929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全学共通系科目（１～４年次）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A72CB9A-202E-4465-A127-06FC1CB5E2E4}"/>
                </a:ext>
              </a:extLst>
            </p:cNvPr>
            <p:cNvSpPr/>
            <p:nvPr/>
          </p:nvSpPr>
          <p:spPr>
            <a:xfrm>
              <a:off x="8553182" y="2606560"/>
              <a:ext cx="599091" cy="399551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2000" b="1" dirty="0">
                  <a:solidFill>
                    <a:schemeClr val="tx1"/>
                  </a:solidFill>
                </a:rPr>
                <a:t>総合共通科目・体育・一般情報処理</a:t>
              </a: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D8E09C6-8710-49F1-8988-ACBD7D5141C1}"/>
                </a:ext>
              </a:extLst>
            </p:cNvPr>
            <p:cNvSpPr/>
            <p:nvPr/>
          </p:nvSpPr>
          <p:spPr>
            <a:xfrm>
              <a:off x="7906797" y="2606560"/>
              <a:ext cx="646384" cy="353800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地域・キャリア形成科目</a:t>
              </a: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42E43BF-91F5-4E1A-99BB-4E20718A388E}"/>
                </a:ext>
              </a:extLst>
            </p:cNvPr>
            <p:cNvSpPr/>
            <p:nvPr/>
          </p:nvSpPr>
          <p:spPr>
            <a:xfrm>
              <a:off x="7343425" y="2606560"/>
              <a:ext cx="563371" cy="3538006"/>
            </a:xfrm>
            <a:prstGeom prst="rect">
              <a:avLst/>
            </a:prstGeom>
            <a:solidFill>
              <a:srgbClr val="FFCCFF">
                <a:alpha val="50196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外国語系科目</a:t>
              </a: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7322406" y="2603490"/>
              <a:ext cx="0" cy="35506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9152273" y="2591571"/>
              <a:ext cx="0" cy="40578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7342359" y="2603490"/>
              <a:ext cx="18099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4234439" y="6638331"/>
              <a:ext cx="49178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4234439" y="6154158"/>
              <a:ext cx="30879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234439" y="6154158"/>
              <a:ext cx="0" cy="4794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18"/>
          <p:cNvGrpSpPr/>
          <p:nvPr/>
        </p:nvGrpSpPr>
        <p:grpSpPr>
          <a:xfrm>
            <a:off x="5873339" y="2603490"/>
            <a:ext cx="4169617" cy="4055706"/>
            <a:chOff x="3072985" y="2603490"/>
            <a:chExt cx="4169617" cy="4055706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3086288" y="6081708"/>
              <a:ext cx="1084087" cy="56766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3072985" y="5351344"/>
              <a:ext cx="4157154" cy="75411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学部共通科目（１～３年次）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6141024" y="2630208"/>
              <a:ext cx="1084087" cy="2721135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15A82C1-21E5-45A6-BC0F-5C4678E10A15}"/>
                </a:ext>
              </a:extLst>
            </p:cNvPr>
            <p:cNvSpPr/>
            <p:nvPr/>
          </p:nvSpPr>
          <p:spPr>
            <a:xfrm>
              <a:off x="3093787" y="2630208"/>
              <a:ext cx="3014790" cy="2678037"/>
            </a:xfrm>
            <a:prstGeom prst="rect">
              <a:avLst/>
            </a:prstGeom>
            <a:solidFill>
              <a:srgbClr val="99FF99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r>
                <a:rPr kumimoji="1" lang="ja-JP" altLang="en-US" sz="2400" b="1" dirty="0"/>
                <a:t>専門基礎科目・</a:t>
              </a:r>
              <a:endParaRPr kumimoji="1" lang="en-US" altLang="ja-JP" sz="2400" b="1" dirty="0"/>
            </a:p>
            <a:p>
              <a:r>
                <a:rPr kumimoji="1" lang="ja-JP" altLang="en-US" sz="2400" b="1" dirty="0"/>
                <a:t>専門科目</a:t>
              </a:r>
              <a:endParaRPr kumimoji="1" lang="en-US" altLang="ja-JP" sz="2400" b="1" dirty="0"/>
            </a:p>
            <a:p>
              <a:r>
                <a:rPr kumimoji="1" lang="ja-JP" altLang="en-US" sz="2400" b="1" dirty="0"/>
                <a:t>（２～３年次）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15A82C1-21E5-45A6-BC0F-5C4678E10A15}"/>
                </a:ext>
              </a:extLst>
            </p:cNvPr>
            <p:cNvSpPr/>
            <p:nvPr/>
          </p:nvSpPr>
          <p:spPr>
            <a:xfrm>
              <a:off x="3185577" y="2770526"/>
              <a:ext cx="665159" cy="1266496"/>
            </a:xfrm>
            <a:prstGeom prst="rect">
              <a:avLst/>
            </a:prstGeom>
            <a:solidFill>
              <a:srgbClr val="0066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学科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実験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A15A82C1-21E5-45A6-BC0F-5C4678E10A15}"/>
                </a:ext>
              </a:extLst>
            </p:cNvPr>
            <p:cNvSpPr/>
            <p:nvPr/>
          </p:nvSpPr>
          <p:spPr>
            <a:xfrm>
              <a:off x="6358863" y="4041749"/>
              <a:ext cx="665159" cy="1266496"/>
            </a:xfrm>
            <a:prstGeom prst="rect">
              <a:avLst/>
            </a:prstGeom>
            <a:solidFill>
              <a:srgbClr val="9900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基礎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</a:rPr>
                <a:t>実験</a:t>
              </a:r>
            </a:p>
          </p:txBody>
        </p:sp>
        <p:cxnSp>
          <p:nvCxnSpPr>
            <p:cNvPr id="27" name="直線コネクタ 26"/>
            <p:cNvCxnSpPr/>
            <p:nvPr/>
          </p:nvCxnSpPr>
          <p:spPr>
            <a:xfrm>
              <a:off x="3078948" y="2603490"/>
              <a:ext cx="0" cy="4045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 flipV="1">
              <a:off x="4149494" y="6082023"/>
              <a:ext cx="3058495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7211569" y="2603490"/>
              <a:ext cx="11050" cy="34904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3106427" y="2614706"/>
              <a:ext cx="4136175" cy="74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3628082" y="5123579"/>
              <a:ext cx="1928552" cy="369332"/>
            </a:xfrm>
            <a:prstGeom prst="rect">
              <a:avLst/>
            </a:prstGeom>
            <a:solidFill>
              <a:srgbClr val="FFFF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学科配属</a:t>
              </a:r>
            </a:p>
          </p:txBody>
        </p:sp>
        <p:cxnSp>
          <p:nvCxnSpPr>
            <p:cNvPr id="33" name="直線コネクタ 32"/>
            <p:cNvCxnSpPr/>
            <p:nvPr/>
          </p:nvCxnSpPr>
          <p:spPr>
            <a:xfrm>
              <a:off x="4150624" y="6081708"/>
              <a:ext cx="0" cy="5774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3084871" y="6653981"/>
              <a:ext cx="1064623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4E20F066-392D-4638-9BA5-B8C4C333D108}"/>
                </a:ext>
              </a:extLst>
            </p:cNvPr>
            <p:cNvSpPr/>
            <p:nvPr/>
          </p:nvSpPr>
          <p:spPr>
            <a:xfrm>
              <a:off x="4186445" y="2632818"/>
              <a:ext cx="2833787" cy="1235876"/>
            </a:xfrm>
            <a:prstGeom prst="rect">
              <a:avLst/>
            </a:prstGeom>
            <a:solidFill>
              <a:srgbClr val="6600CC">
                <a:alpha val="50196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bg1"/>
                  </a:solidFill>
                </a:rPr>
                <a:t>卒業研究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604264" y="3714954"/>
              <a:ext cx="1928552" cy="369332"/>
            </a:xfrm>
            <a:prstGeom prst="rect">
              <a:avLst/>
            </a:prstGeom>
            <a:solidFill>
              <a:srgbClr val="FFFF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講座配属</a:t>
              </a:r>
            </a:p>
          </p:txBody>
        </p:sp>
      </p:grpSp>
      <p:sp>
        <p:nvSpPr>
          <p:cNvPr id="39" name="角丸四角形吹き出し 38"/>
          <p:cNvSpPr/>
          <p:nvPr/>
        </p:nvSpPr>
        <p:spPr>
          <a:xfrm>
            <a:off x="8479095" y="1500812"/>
            <a:ext cx="2772197" cy="901899"/>
          </a:xfrm>
          <a:prstGeom prst="wedgeRoundRectCallout">
            <a:avLst>
              <a:gd name="adj1" fmla="val -52022"/>
              <a:gd name="adj2" fmla="val 9206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３年次の授業と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卒業研究を同時に</a:t>
            </a:r>
          </a:p>
        </p:txBody>
      </p:sp>
    </p:spTree>
    <p:extLst>
      <p:ext uri="{BB962C8B-B14F-4D97-AF65-F5344CB8AC3E}">
        <p14:creationId xmlns:p14="http://schemas.microsoft.com/office/powerpoint/2010/main" val="25627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/>
              <a:t>イノベーション</a:t>
            </a:r>
            <a:r>
              <a:rPr kumimoji="1" lang="ja-JP" altLang="en-US" dirty="0"/>
              <a:t>人材育成プログラム</a:t>
            </a:r>
          </a:p>
        </p:txBody>
      </p:sp>
      <p:sp>
        <p:nvSpPr>
          <p:cNvPr id="16" name="上リボン 15"/>
          <p:cNvSpPr/>
          <p:nvPr/>
        </p:nvSpPr>
        <p:spPr>
          <a:xfrm>
            <a:off x="8500534" y="1010127"/>
            <a:ext cx="2726267" cy="688168"/>
          </a:xfrm>
          <a:prstGeom prst="ribbon2">
            <a:avLst>
              <a:gd name="adj1" fmla="val 16667"/>
              <a:gd name="adj2" fmla="val 6561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年度より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スタート</a:t>
            </a: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7236493" y="3282233"/>
            <a:ext cx="3818764" cy="496897"/>
          </a:xfrm>
          <a:prstGeom prst="round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ja-JP" altLang="en-US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革新的情報科学特別コース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50EA700-B7E7-134B-B81F-B2B21E556C47}"/>
              </a:ext>
            </a:extLst>
          </p:cNvPr>
          <p:cNvSpPr txBox="1"/>
          <p:nvPr/>
        </p:nvSpPr>
        <p:spPr>
          <a:xfrm>
            <a:off x="6781755" y="268164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数学が得意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なら・・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81754" y="4019653"/>
            <a:ext cx="435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で学び、科学的探究力をもつ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ICT 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技術者へ！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6558362" y="2526971"/>
            <a:ext cx="5132894" cy="2405675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1187579" y="3273205"/>
            <a:ext cx="3947753" cy="496897"/>
          </a:xfrm>
          <a:prstGeom prst="roundRect">
            <a:avLst/>
          </a:prstGeom>
          <a:solidFill>
            <a:srgbClr val="FFFFCC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ja-JP" altLang="en-US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革新的 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ICT </a:t>
            </a:r>
            <a:r>
              <a:rPr kumimoji="1" lang="ja-JP" altLang="en-US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実践特別コース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0EA700-B7E7-134B-B81F-B2B21E556C47}"/>
              </a:ext>
            </a:extLst>
          </p:cNvPr>
          <p:cNvSpPr txBox="1"/>
          <p:nvPr/>
        </p:nvSpPr>
        <p:spPr>
          <a:xfrm>
            <a:off x="797335" y="2630882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プログラミング</a:t>
            </a:r>
            <a:r>
              <a:rPr kumimoji="1" lang="ja-JP" altLang="en-US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が得意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なら・・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97335" y="4051779"/>
            <a:ext cx="480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で学び、「ものづくり」を極めた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スーパーシステムエンジニア</a:t>
            </a:r>
            <a:r>
              <a:rPr kumimoji="1" lang="ja-JP" alt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へ！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573942" y="2526971"/>
            <a:ext cx="5132894" cy="2405675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18850" y="1373626"/>
            <a:ext cx="995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通常の科目に加え、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発展的な内容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を扱う科目で</a:t>
            </a:r>
            <a:r>
              <a:rPr kumimoji="1" lang="ja-JP" altLang="en-US" sz="28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得意分野を伸ばす教育プログラム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2038152" y="5262784"/>
            <a:ext cx="8176656" cy="13797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「得意なことを</a:t>
            </a:r>
            <a:r>
              <a:rPr lang="ja-JP" altLang="en-US" sz="3600" dirty="0">
                <a:solidFill>
                  <a:srgbClr val="00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もっと学びたい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」という気持ちを</a:t>
            </a:r>
            <a:r>
              <a:rPr lang="ja-JP" altLang="en-US" sz="3600" dirty="0">
                <a:solidFill>
                  <a:srgbClr val="00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後押し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するプログラム！</a:t>
            </a:r>
            <a:endParaRPr kumimoji="1" lang="ja-JP" altLang="en-US" sz="36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9386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イノベーション人材育成プログラムの特徴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6240" y="1181625"/>
            <a:ext cx="1077952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36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実践的な応用問題・演習</a:t>
            </a:r>
            <a:r>
              <a:rPr kumimoji="1" lang="ja-JP" altLang="en-US" sz="3600" dirty="0">
                <a:latin typeface="Meiryo" panose="020B0604030504040204" pitchFamily="34" charset="-128"/>
                <a:ea typeface="Meiryo" panose="020B0604030504040204" pitchFamily="34" charset="-128"/>
              </a:rPr>
              <a:t>にチャレンジできる</a:t>
            </a:r>
            <a:endParaRPr kumimoji="1" lang="en-US" altLang="ja-JP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36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実践的な専門教育・研究に早く</a:t>
            </a:r>
            <a:r>
              <a:rPr kumimoji="1" lang="ja-JP" altLang="en-US" sz="3600" dirty="0">
                <a:latin typeface="Meiryo" panose="020B0604030504040204" pitchFamily="34" charset="-128"/>
                <a:ea typeface="Meiryo" panose="020B0604030504040204" pitchFamily="34" charset="-128"/>
              </a:rPr>
              <a:t>チャレンジできる</a:t>
            </a:r>
            <a:endParaRPr kumimoji="1" lang="en-US" altLang="ja-JP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36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優先的な学科・研究室配属</a:t>
            </a:r>
            <a:endParaRPr kumimoji="1" lang="en-US" altLang="ja-JP" sz="3600" b="1" dirty="0">
              <a:solidFill>
                <a:srgbClr val="0000C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36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大学院への早期進学</a:t>
            </a:r>
            <a:r>
              <a:rPr lang="ja-JP" altLang="en-US" sz="3600" dirty="0">
                <a:latin typeface="Meiryo" panose="020B0604030504040204" pitchFamily="34" charset="-128"/>
                <a:ea typeface="Meiryo" panose="020B0604030504040204" pitchFamily="34" charset="-128"/>
              </a:rPr>
              <a:t>にもチャレンジできる</a:t>
            </a:r>
            <a:endParaRPr kumimoji="1" lang="ja-JP" altLang="en-US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1242901" y="4759151"/>
          <a:ext cx="696413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188">
                  <a:extLst>
                    <a:ext uri="{9D8B030D-6E8A-4147-A177-3AD203B41FA5}">
                      <a16:colId xmlns:a16="http://schemas.microsoft.com/office/drawing/2014/main" val="2357596567"/>
                    </a:ext>
                  </a:extLst>
                </a:gridCol>
                <a:gridCol w="2826947">
                  <a:extLst>
                    <a:ext uri="{9D8B030D-6E8A-4147-A177-3AD203B41FA5}">
                      <a16:colId xmlns:a16="http://schemas.microsoft.com/office/drawing/2014/main" val="3288696239"/>
                    </a:ext>
                  </a:extLst>
                </a:gridCol>
              </a:tblGrid>
              <a:tr h="4796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大学での教育</a:t>
                      </a:r>
                      <a:endParaRPr kumimoji="1" lang="en-US" altLang="ja-JP" sz="2800" b="0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（３年間）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大学院での研究</a:t>
                      </a:r>
                      <a:endParaRPr kumimoji="1" lang="en-US" altLang="ja-JP" sz="2800" b="0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</a:t>
                      </a:r>
                      <a:r>
                        <a:rPr kumimoji="1" lang="en-US" altLang="ja-JP" sz="28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</a:t>
                      </a:r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年間）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899187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1909307" y="5731182"/>
            <a:ext cx="5581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Meiryo" panose="020B0604030504040204" pitchFamily="34" charset="-128"/>
                <a:ea typeface="Meiryo" panose="020B0604030504040204" pitchFamily="34" charset="-128"/>
              </a:rPr>
              <a:t>通常６</a:t>
            </a:r>
            <a:r>
              <a:rPr lang="ja-JP" altLang="en-US" sz="2800" dirty="0">
                <a:latin typeface="Meiryo" panose="020B0604030504040204" pitchFamily="34" charset="-128"/>
                <a:ea typeface="Meiryo" panose="020B0604030504040204" pitchFamily="34" charset="-128"/>
              </a:rPr>
              <a:t>年を</a:t>
            </a:r>
            <a:r>
              <a:rPr lang="ja-JP" altLang="en-US" sz="28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最短</a:t>
            </a:r>
            <a:r>
              <a:rPr lang="ja-JP" altLang="en-US" sz="2800" b="1" u="sng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５年</a:t>
            </a:r>
            <a:r>
              <a:rPr lang="ja-JP" altLang="en-US" sz="2800" u="sng" dirty="0">
                <a:latin typeface="Meiryo" panose="020B0604030504040204" pitchFamily="34" charset="-128"/>
                <a:ea typeface="Meiryo" panose="020B0604030504040204" pitchFamily="34" charset="-128"/>
              </a:rPr>
              <a:t>で大学院修了</a:t>
            </a:r>
            <a:endParaRPr lang="en-US" altLang="ja-JP" sz="28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8588829" y="4734570"/>
            <a:ext cx="3126589" cy="1938921"/>
          </a:xfrm>
          <a:prstGeom prst="wedgeRoundRectCallout">
            <a:avLst>
              <a:gd name="adj1" fmla="val -84523"/>
              <a:gd name="adj2" fmla="val 1387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素早くお得に深く学んで、</a:t>
            </a:r>
            <a:endParaRPr lang="en-US" altLang="ja-JP" sz="28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トップエンジニア・研究者へ！</a:t>
            </a:r>
            <a:endParaRPr kumimoji="1" lang="ja-JP" altLang="en-US" sz="28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1131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150182"/>
            <a:ext cx="11749378" cy="75189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/>
              <a:t>イノベーション人材育成プログラム（概略図）</a:t>
            </a:r>
          </a:p>
        </p:txBody>
      </p:sp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8CEC5167-1479-5B4A-9694-6E390F7343E3}"/>
              </a:ext>
            </a:extLst>
          </p:cNvPr>
          <p:cNvGraphicFramePr>
            <a:graphicFrameLocks noGrp="1"/>
          </p:cNvGraphicFramePr>
          <p:nvPr/>
        </p:nvGraphicFramePr>
        <p:xfrm>
          <a:off x="10727871" y="1356121"/>
          <a:ext cx="1240417" cy="524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17">
                  <a:extLst>
                    <a:ext uri="{9D8B030D-6E8A-4147-A177-3AD203B41FA5}">
                      <a16:colId xmlns:a16="http://schemas.microsoft.com/office/drawing/2014/main" val="1885807553"/>
                    </a:ext>
                  </a:extLst>
                </a:gridCol>
              </a:tblGrid>
              <a:tr h="85451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大学院</a:t>
                      </a:r>
                    </a:p>
                  </a:txBody>
                  <a:tcPr marT="72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753951"/>
                  </a:ext>
                </a:extLst>
              </a:tr>
              <a:tr h="4395131"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T="72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38072"/>
                  </a:ext>
                </a:extLst>
              </a:tr>
            </a:tbl>
          </a:graphicData>
        </a:graphic>
      </p:graphicFrame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251790" y="1356121"/>
          <a:ext cx="9806610" cy="5317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322">
                  <a:extLst>
                    <a:ext uri="{9D8B030D-6E8A-4147-A177-3AD203B41FA5}">
                      <a16:colId xmlns:a16="http://schemas.microsoft.com/office/drawing/2014/main" val="4165660703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16806132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2612750563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2539950068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387785096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１年次</a:t>
                      </a: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b="0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２年次</a:t>
                      </a: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３年次</a:t>
                      </a: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４年次</a:t>
                      </a: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753951"/>
                  </a:ext>
                </a:extLst>
              </a:tr>
              <a:tr h="3866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前期</a:t>
                      </a: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後期</a:t>
                      </a: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b="0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b="0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b="0" dirty="0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T="72000" marB="0" anchor="ctr" anchorCtr="1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83327"/>
                  </a:ext>
                </a:extLst>
              </a:tr>
              <a:tr h="4442380"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38072"/>
                  </a:ext>
                </a:extLst>
              </a:tr>
            </a:tbl>
          </a:graphicData>
        </a:graphic>
      </p:graphicFrame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316987" y="4851908"/>
            <a:ext cx="7721694" cy="1799479"/>
          </a:xfrm>
          <a:prstGeom prst="roundRect">
            <a:avLst/>
          </a:prstGeom>
          <a:solidFill>
            <a:srgbClr val="CCFFFF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革新的情報科学特別コース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　</a:t>
            </a: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316987" y="2265372"/>
            <a:ext cx="7721694" cy="1861970"/>
          </a:xfrm>
          <a:prstGeom prst="roundRect">
            <a:avLst/>
          </a:prstGeom>
          <a:solidFill>
            <a:srgbClr val="FFFFCC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革新的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ICT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実践特別コース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2245180" y="3802740"/>
            <a:ext cx="5793502" cy="125237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共通科目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2482573" y="4287759"/>
            <a:ext cx="1355729" cy="4767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実</a:t>
            </a:r>
            <a:r>
              <a:rPr kumimoji="0" lang="ja-JP" alt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社会指向</a:t>
            </a:r>
            <a:endParaRPr kumimoji="0" lang="en-US" altLang="ja-JP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基礎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数学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19027" y="4141637"/>
            <a:ext cx="1731117" cy="2924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</a:rPr>
              <a:t>実践的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AI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</a:rPr>
              <a:t> 技術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19028" y="4455920"/>
            <a:ext cx="1731116" cy="2687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批判的・創造的思考法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6431633" y="5405442"/>
            <a:ext cx="1363786" cy="495214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医用データ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サイエンス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23823" y="5405442"/>
            <a:ext cx="1726322" cy="495214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モデル化と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シミュレーション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568795" y="5138345"/>
            <a:ext cx="1361078" cy="43038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解析学 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IA/IB</a:t>
            </a:r>
            <a:r>
              <a:rPr kumimoji="1" lang="ja-JP" alt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・</a:t>
            </a: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演習</a:t>
            </a:r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565750" y="2711553"/>
            <a:ext cx="1361078" cy="4412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プログラミング</a:t>
            </a:r>
            <a:r>
              <a:rPr kumimoji="0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I 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・演習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23026" y="2695725"/>
            <a:ext cx="1727119" cy="2869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情報システム開発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2" name="角丸四角形 31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29558" y="3017041"/>
            <a:ext cx="1720587" cy="2715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高度プログラミング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11069463" y="2582977"/>
            <a:ext cx="557232" cy="359247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先端実践的研究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8331826" y="3858628"/>
            <a:ext cx="1517589" cy="7085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卒業研究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6" name="右矢印 35"/>
          <p:cNvSpPr/>
          <p:nvPr/>
        </p:nvSpPr>
        <p:spPr>
          <a:xfrm>
            <a:off x="10116453" y="3717082"/>
            <a:ext cx="888146" cy="938636"/>
          </a:xfrm>
          <a:prstGeom prst="rightArrow">
            <a:avLst>
              <a:gd name="adj1" fmla="val 50000"/>
              <a:gd name="adj2" fmla="val 27835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卒業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19795512-3ABE-0B45-9DB6-CA71ACC829A0}"/>
              </a:ext>
            </a:extLst>
          </p:cNvPr>
          <p:cNvGrpSpPr/>
          <p:nvPr/>
        </p:nvGrpSpPr>
        <p:grpSpPr>
          <a:xfrm>
            <a:off x="8048243" y="5389055"/>
            <a:ext cx="2915088" cy="833189"/>
            <a:chOff x="5975225" y="1701076"/>
            <a:chExt cx="1933051" cy="833189"/>
          </a:xfrm>
        </p:grpSpPr>
        <p:sp>
          <p:nvSpPr>
            <p:cNvPr id="43" name="アーチ 42">
              <a:extLst>
                <a:ext uri="{FF2B5EF4-FFF2-40B4-BE49-F238E27FC236}">
                  <a16:creationId xmlns:a16="http://schemas.microsoft.com/office/drawing/2014/main" id="{B210E15F-C189-7A4B-B9E7-746CF28A73F5}"/>
                </a:ext>
              </a:extLst>
            </p:cNvPr>
            <p:cNvSpPr/>
            <p:nvPr/>
          </p:nvSpPr>
          <p:spPr>
            <a:xfrm>
              <a:off x="5975225" y="1701076"/>
              <a:ext cx="1466656" cy="833189"/>
            </a:xfrm>
            <a:prstGeom prst="blockArc">
              <a:avLst>
                <a:gd name="adj1" fmla="val 10774119"/>
                <a:gd name="adj2" fmla="val 31668"/>
                <a:gd name="adj3" fmla="val 2631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早期進学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（飛び級）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4" name="右矢印 43">
              <a:extLst>
                <a:ext uri="{FF2B5EF4-FFF2-40B4-BE49-F238E27FC236}">
                  <a16:creationId xmlns:a16="http://schemas.microsoft.com/office/drawing/2014/main" id="{A8389C44-9F5B-C44E-9714-40C464051D64}"/>
                </a:ext>
              </a:extLst>
            </p:cNvPr>
            <p:cNvSpPr/>
            <p:nvPr/>
          </p:nvSpPr>
          <p:spPr>
            <a:xfrm>
              <a:off x="7256767" y="1839510"/>
              <a:ext cx="651509" cy="398571"/>
            </a:xfrm>
            <a:prstGeom prst="rightArrow">
              <a:avLst>
                <a:gd name="adj1" fmla="val 36826"/>
                <a:gd name="adj2" fmla="val 6003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</p:grpSp>
      <p:sp>
        <p:nvSpPr>
          <p:cNvPr id="45" name="角丸四角形 44">
            <a:extLst>
              <a:ext uri="{FF2B5EF4-FFF2-40B4-BE49-F238E27FC236}">
                <a16:creationId xmlns:a16="http://schemas.microsoft.com/office/drawing/2014/main" id="{E488D979-C803-CC4D-A7A9-417B7D2B3ED6}"/>
              </a:ext>
            </a:extLst>
          </p:cNvPr>
          <p:cNvSpPr/>
          <p:nvPr/>
        </p:nvSpPr>
        <p:spPr>
          <a:xfrm>
            <a:off x="565750" y="5657334"/>
            <a:ext cx="1364123" cy="4897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線形代数学</a:t>
            </a:r>
            <a:endParaRPr kumimoji="1" lang="en-US" altLang="ja-JP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IA/IB</a:t>
            </a:r>
            <a:r>
              <a:rPr kumimoji="1" lang="ja-JP" alt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・</a:t>
            </a: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演習</a:t>
            </a:r>
          </a:p>
        </p:txBody>
      </p:sp>
      <p:sp>
        <p:nvSpPr>
          <p:cNvPr id="46" name="角丸四角形 45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2487741" y="3246186"/>
            <a:ext cx="1361078" cy="4528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データ構造と</a:t>
            </a:r>
            <a:endParaRPr kumimoji="0" lang="en-US" altLang="ja-JP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アルゴリズム 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I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47" name="角丸四角形吹き出し 46"/>
          <p:cNvSpPr/>
          <p:nvPr/>
        </p:nvSpPr>
        <p:spPr>
          <a:xfrm>
            <a:off x="9700182" y="2072475"/>
            <a:ext cx="2174831" cy="694856"/>
          </a:xfrm>
          <a:prstGeom prst="wedgeRoundRectCallout">
            <a:avLst>
              <a:gd name="adj1" fmla="val -58735"/>
              <a:gd name="adj2" fmla="val 45615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F0502020204030204"/>
                <a:ea typeface="ＭＳ Ｐゴシック" panose="020B0600070205080204" pitchFamily="50" charset="-128"/>
                <a:cs typeface="+mn-cs"/>
              </a:rPr>
              <a:t>成績優秀者は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Franklin Gothic Book" panose="020F0502020204030204"/>
                <a:ea typeface="ＭＳ Ｐゴシック" panose="020B0600070205080204" pitchFamily="50" charset="-128"/>
                <a:cs typeface="+mn-cs"/>
              </a:rPr>
              <a:t>大学院へ進学可</a:t>
            </a:r>
          </a:p>
        </p:txBody>
      </p:sp>
      <p:sp>
        <p:nvSpPr>
          <p:cNvPr id="48" name="角丸四角形吹き出し 47"/>
          <p:cNvSpPr/>
          <p:nvPr/>
        </p:nvSpPr>
        <p:spPr>
          <a:xfrm>
            <a:off x="8842443" y="4644096"/>
            <a:ext cx="1806580" cy="656410"/>
          </a:xfrm>
          <a:prstGeom prst="wedgeRoundRectCallout">
            <a:avLst>
              <a:gd name="adj1" fmla="val -36373"/>
              <a:gd name="adj2" fmla="val -8730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F0502020204030204"/>
                <a:ea typeface="ＭＳ Ｐゴシック" panose="020B0600070205080204" pitchFamily="50" charset="-128"/>
                <a:cs typeface="+mn-cs"/>
              </a:rPr>
              <a:t>通常の卒業や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srgbClr val="000000"/>
                </a:solidFill>
                <a:latin typeface="Franklin Gothic Book" panose="020F0502020204030204"/>
                <a:ea typeface="ＭＳ Ｐゴシック" panose="020B0600070205080204" pitchFamily="50" charset="-128"/>
              </a:rPr>
              <a:t>早期卒業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F0502020204030204"/>
                <a:ea typeface="ＭＳ Ｐゴシック" panose="020B0600070205080204" pitchFamily="50" charset="-128"/>
                <a:cs typeface="+mn-cs"/>
              </a:rPr>
              <a:t>も可</a:t>
            </a:r>
          </a:p>
        </p:txBody>
      </p:sp>
      <p:sp>
        <p:nvSpPr>
          <p:cNvPr id="50" name="角丸四角形 49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16694" y="3319307"/>
            <a:ext cx="1733451" cy="4528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データ構造と</a:t>
            </a:r>
            <a:endParaRPr kumimoji="0" lang="en-US" altLang="ja-JP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アルゴリズム 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II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51" name="角丸四角形 50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2477224" y="2711553"/>
            <a:ext cx="1361078" cy="4412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プログラミング</a:t>
            </a:r>
            <a:r>
              <a:rPr kumimoji="0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II 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・演習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52" name="角丸四角形 51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2471489" y="5134060"/>
            <a:ext cx="1361078" cy="430383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解析学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II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53" name="角丸四角形 52">
            <a:extLst>
              <a:ext uri="{FF2B5EF4-FFF2-40B4-BE49-F238E27FC236}">
                <a16:creationId xmlns:a16="http://schemas.microsoft.com/office/drawing/2014/main" id="{E488D979-C803-CC4D-A7A9-417B7D2B3ED6}"/>
              </a:ext>
            </a:extLst>
          </p:cNvPr>
          <p:cNvSpPr/>
          <p:nvPr/>
        </p:nvSpPr>
        <p:spPr>
          <a:xfrm>
            <a:off x="2468444" y="5653049"/>
            <a:ext cx="1364123" cy="4897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線形代</a:t>
            </a:r>
            <a:r>
              <a:rPr kumimoji="1" lang="ja-JP" alt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数学 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IIA/IIB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19795512-3ABE-0B45-9DB6-CA71ACC829A0}"/>
              </a:ext>
            </a:extLst>
          </p:cNvPr>
          <p:cNvGrpSpPr/>
          <p:nvPr/>
        </p:nvGrpSpPr>
        <p:grpSpPr>
          <a:xfrm>
            <a:off x="8024862" y="2716209"/>
            <a:ext cx="2915088" cy="833189"/>
            <a:chOff x="5975225" y="1701076"/>
            <a:chExt cx="1933051" cy="833189"/>
          </a:xfrm>
        </p:grpSpPr>
        <p:sp>
          <p:nvSpPr>
            <p:cNvPr id="55" name="アーチ 54">
              <a:extLst>
                <a:ext uri="{FF2B5EF4-FFF2-40B4-BE49-F238E27FC236}">
                  <a16:creationId xmlns:a16="http://schemas.microsoft.com/office/drawing/2014/main" id="{B210E15F-C189-7A4B-B9E7-746CF28A73F5}"/>
                </a:ext>
              </a:extLst>
            </p:cNvPr>
            <p:cNvSpPr/>
            <p:nvPr/>
          </p:nvSpPr>
          <p:spPr>
            <a:xfrm>
              <a:off x="5975225" y="1701076"/>
              <a:ext cx="1466656" cy="833189"/>
            </a:xfrm>
            <a:prstGeom prst="blockArc">
              <a:avLst>
                <a:gd name="adj1" fmla="val 10774119"/>
                <a:gd name="adj2" fmla="val 31668"/>
                <a:gd name="adj3" fmla="val 2631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早期進学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（飛び級）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56" name="右矢印 55">
              <a:extLst>
                <a:ext uri="{FF2B5EF4-FFF2-40B4-BE49-F238E27FC236}">
                  <a16:creationId xmlns:a16="http://schemas.microsoft.com/office/drawing/2014/main" id="{A8389C44-9F5B-C44E-9714-40C464051D64}"/>
                </a:ext>
              </a:extLst>
            </p:cNvPr>
            <p:cNvSpPr/>
            <p:nvPr/>
          </p:nvSpPr>
          <p:spPr>
            <a:xfrm>
              <a:off x="7256767" y="1839510"/>
              <a:ext cx="651509" cy="398571"/>
            </a:xfrm>
            <a:prstGeom prst="rightArrow">
              <a:avLst>
                <a:gd name="adj1" fmla="val 36826"/>
                <a:gd name="adj2" fmla="val 6003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</p:grpSp>
      <p:sp>
        <p:nvSpPr>
          <p:cNvPr id="4" name="右矢印 3"/>
          <p:cNvSpPr/>
          <p:nvPr/>
        </p:nvSpPr>
        <p:spPr>
          <a:xfrm>
            <a:off x="4177834" y="1282117"/>
            <a:ext cx="5880566" cy="300610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学科配属</a:t>
            </a:r>
          </a:p>
        </p:txBody>
      </p:sp>
      <p:sp>
        <p:nvSpPr>
          <p:cNvPr id="5" name="二等辺三角形 4"/>
          <p:cNvSpPr/>
          <p:nvPr/>
        </p:nvSpPr>
        <p:spPr>
          <a:xfrm flipV="1">
            <a:off x="2081547" y="2007949"/>
            <a:ext cx="236764" cy="257423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二等辺三角形 56"/>
          <p:cNvSpPr/>
          <p:nvPr/>
        </p:nvSpPr>
        <p:spPr>
          <a:xfrm flipV="1">
            <a:off x="4059452" y="2009774"/>
            <a:ext cx="236764" cy="257423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23823" y="4743109"/>
            <a:ext cx="3619113" cy="2782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専門科目群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49" name="角丸四角形 48">
            <a:extLst>
              <a:ext uri="{FF2B5EF4-FFF2-40B4-BE49-F238E27FC236}">
                <a16:creationId xmlns:a16="http://schemas.microsoft.com/office/drawing/2014/main" id="{E7C6E637-4B64-2A43-A316-31D928A6518E}"/>
              </a:ext>
            </a:extLst>
          </p:cNvPr>
          <p:cNvSpPr/>
          <p:nvPr/>
        </p:nvSpPr>
        <p:spPr>
          <a:xfrm>
            <a:off x="4323823" y="3842361"/>
            <a:ext cx="3619113" cy="268770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lIns="0" tIns="72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実践的演習等科目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8EB832-EB69-44FE-8D32-374437FE8BDB}"/>
              </a:ext>
            </a:extLst>
          </p:cNvPr>
          <p:cNvSpPr txBox="1"/>
          <p:nvPr/>
        </p:nvSpPr>
        <p:spPr>
          <a:xfrm>
            <a:off x="4296216" y="19327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申請時期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3290305-F455-4329-AA9F-5D01CEA1A79C}"/>
              </a:ext>
            </a:extLst>
          </p:cNvPr>
          <p:cNvSpPr txBox="1"/>
          <p:nvPr/>
        </p:nvSpPr>
        <p:spPr>
          <a:xfrm>
            <a:off x="1652019" y="170357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申請時期</a:t>
            </a:r>
          </a:p>
        </p:txBody>
      </p:sp>
      <p:sp>
        <p:nvSpPr>
          <p:cNvPr id="59" name="角丸四角形吹き出し 46">
            <a:extLst>
              <a:ext uri="{FF2B5EF4-FFF2-40B4-BE49-F238E27FC236}">
                <a16:creationId xmlns:a16="http://schemas.microsoft.com/office/drawing/2014/main" id="{A7277E93-BFD6-4635-B3A9-56679873EA75}"/>
              </a:ext>
            </a:extLst>
          </p:cNvPr>
          <p:cNvSpPr/>
          <p:nvPr/>
        </p:nvSpPr>
        <p:spPr>
          <a:xfrm>
            <a:off x="6145770" y="2966717"/>
            <a:ext cx="1786658" cy="694856"/>
          </a:xfrm>
          <a:prstGeom prst="wedgeRoundRectCallout">
            <a:avLst>
              <a:gd name="adj1" fmla="val -38590"/>
              <a:gd name="adj2" fmla="val 8481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Franklin Gothic Book" panose="020F0502020204030204"/>
                <a:ea typeface="ＭＳ Ｐゴシック" panose="020B0600070205080204" pitchFamily="50" charset="-128"/>
                <a:cs typeface="+mn-cs"/>
              </a:rPr>
              <a:t>企業と連携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F0502020204030204"/>
                <a:ea typeface="ＭＳ Ｐゴシック" panose="020B0600070205080204" pitchFamily="50" charset="-128"/>
                <a:cs typeface="+mn-cs"/>
              </a:rPr>
              <a:t>した実践的教育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Franklin Gothic Book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3134B82-D700-4C59-9BE4-688936CDB40C}"/>
              </a:ext>
            </a:extLst>
          </p:cNvPr>
          <p:cNvSpPr/>
          <p:nvPr/>
        </p:nvSpPr>
        <p:spPr>
          <a:xfrm>
            <a:off x="6431633" y="6185672"/>
            <a:ext cx="5654505" cy="5878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40 </a:t>
            </a:r>
            <a:r>
              <a:rPr kumimoji="1" lang="ja-JP" altLang="en-US" sz="24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名程度を対象とした</a:t>
            </a:r>
            <a:r>
              <a:rPr kumimoji="1" lang="ja-JP" altLang="en-US" sz="24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選抜プログラム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60" name="角丸四角形吹き出し 39">
            <a:extLst>
              <a:ext uri="{FF2B5EF4-FFF2-40B4-BE49-F238E27FC236}">
                <a16:creationId xmlns:a16="http://schemas.microsoft.com/office/drawing/2014/main" id="{DD692829-9214-4820-8109-91985CA27FF0}"/>
              </a:ext>
            </a:extLst>
          </p:cNvPr>
          <p:cNvSpPr/>
          <p:nvPr/>
        </p:nvSpPr>
        <p:spPr>
          <a:xfrm>
            <a:off x="291153" y="3969954"/>
            <a:ext cx="1749385" cy="962814"/>
          </a:xfrm>
          <a:prstGeom prst="wedgeRoundRectCallout">
            <a:avLst>
              <a:gd name="adj1" fmla="val 60272"/>
              <a:gd name="adj2" fmla="val -3663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実質的には、</a:t>
            </a:r>
            <a:r>
              <a:rPr kumimoji="1" lang="ja-JP" altLang="en-US" sz="2000" b="1" dirty="0">
                <a:solidFill>
                  <a:srgbClr val="0000CC"/>
                </a:solidFill>
              </a:rPr>
              <a:t>１年後期</a:t>
            </a:r>
            <a:r>
              <a:rPr kumimoji="1" lang="ja-JP" altLang="en-US" sz="2000" dirty="0">
                <a:solidFill>
                  <a:schemeClr val="tx1"/>
                </a:solidFill>
              </a:rPr>
              <a:t>から開始</a:t>
            </a:r>
          </a:p>
        </p:txBody>
      </p:sp>
      <p:sp>
        <p:nvSpPr>
          <p:cNvPr id="3" name="角丸四角形 27">
            <a:extLst>
              <a:ext uri="{FF2B5EF4-FFF2-40B4-BE49-F238E27FC236}">
                <a16:creationId xmlns:a16="http://schemas.microsoft.com/office/drawing/2014/main" id="{EFA116F9-5010-85F5-C8D5-5B75E8D1434D}"/>
              </a:ext>
            </a:extLst>
          </p:cNvPr>
          <p:cNvSpPr/>
          <p:nvPr/>
        </p:nvSpPr>
        <p:spPr>
          <a:xfrm>
            <a:off x="9700182" y="958313"/>
            <a:ext cx="2304575" cy="332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3600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*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太字科目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：イノベ専用科目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12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9" grpId="0" animBg="1"/>
      <p:bldP spid="7" grpId="0" animBg="1"/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1E9C258-474A-5EED-0F9C-3907F5FC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551" y="3690551"/>
            <a:ext cx="3167449" cy="316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履修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登録（教務）関連の資料について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9652" y="1271454"/>
            <a:ext cx="111952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後期ガイダンスでは，主に教務関係の重要な部分のみ説明します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資料は大学ホームページ右上のメニューより</a:t>
            </a:r>
            <a:b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</a:br>
            <a:b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8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教育・学生生活 → 履修情報 → 履修登録関係資料</a:t>
            </a:r>
            <a:b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</a:br>
            <a:b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から確認できます．ガイダンス資料以外にも</a:t>
            </a:r>
            <a:b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重要な情報が掲載されていますので，</a:t>
            </a:r>
            <a:b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必ず確認してください．</a:t>
            </a:r>
          </a:p>
        </p:txBody>
      </p:sp>
    </p:spTree>
    <p:extLst>
      <p:ext uri="{BB962C8B-B14F-4D97-AF65-F5344CB8AC3E}">
        <p14:creationId xmlns:p14="http://schemas.microsoft.com/office/powerpoint/2010/main" val="4104968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高度プログラミング（各１単位科目）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9545" y="1429555"/>
            <a:ext cx="11481622" cy="5256318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高度プログラミング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（第１ターム）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38696" lvl="1" indent="-446088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プログラミング言語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について深く学ぶ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高度プログラミング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（第１ターム）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38696" lvl="1" indent="-446088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SNS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からの</a:t>
            </a: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データマイニングプログラム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について学ぶ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高度プログラミング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（第２ターム）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38696" lvl="1" indent="-446088"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ウェブプログラミング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について学ぶ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高度プログラミング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（第２ターム）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en-US" altLang="ja-JP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VR</a:t>
            </a: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システム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開発について学ぶ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B11D97-53D1-4B5B-AEFB-DB5654E3DF4F}"/>
              </a:ext>
            </a:extLst>
          </p:cNvPr>
          <p:cNvSpPr txBox="1"/>
          <p:nvPr/>
        </p:nvSpPr>
        <p:spPr>
          <a:xfrm>
            <a:off x="7917632" y="1429555"/>
            <a:ext cx="385029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全て取る必要はない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２科目以上取れば良い</a:t>
            </a:r>
          </a:p>
        </p:txBody>
      </p:sp>
    </p:spTree>
    <p:extLst>
      <p:ext uri="{BB962C8B-B14F-4D97-AF65-F5344CB8AC3E}">
        <p14:creationId xmlns:p14="http://schemas.microsoft.com/office/powerpoint/2010/main" val="3145073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59"/>
          <p:cNvSpPr/>
          <p:nvPr/>
        </p:nvSpPr>
        <p:spPr>
          <a:xfrm>
            <a:off x="7465041" y="1523999"/>
            <a:ext cx="4648582" cy="336296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30633" y="1524000"/>
            <a:ext cx="7292352" cy="51380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/>
              <a:t>イノベの専門科目群と実践的演習等科目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571548" y="1270984"/>
            <a:ext cx="44184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専門科目群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学科毎に整備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ja-JP" altLang="en-US" sz="2800" b="1" dirty="0">
              <a:solidFill>
                <a:srgbClr val="0000CC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8208469" y="1270984"/>
            <a:ext cx="32469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実践的演習等科目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92182" y="1987193"/>
            <a:ext cx="4186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課題解決型演習（２年）</a:t>
            </a:r>
            <a:endParaRPr kumimoji="1" lang="en-US" altLang="ja-JP" sz="2400" dirty="0">
              <a:solidFill>
                <a:srgbClr val="0000CC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システム開発実践（３年）</a:t>
            </a:r>
            <a:endParaRPr kumimoji="1" lang="ja-JP" altLang="en-US" sz="24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49" name="表 48"/>
          <p:cNvGraphicFramePr>
            <a:graphicFrameLocks noGrp="1"/>
          </p:cNvGraphicFramePr>
          <p:nvPr/>
        </p:nvGraphicFramePr>
        <p:xfrm>
          <a:off x="199537" y="1760336"/>
          <a:ext cx="7162484" cy="4754880"/>
        </p:xfrm>
        <a:graphic>
          <a:graphicData uri="http://schemas.openxmlformats.org/drawingml/2006/table">
            <a:tbl>
              <a:tblPr firstRow="1" bandRow="1"/>
              <a:tblGrid>
                <a:gridCol w="1975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/>
                        <a:t>情報工学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/>
                        <a:t>知能工学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/>
                        <a:t>システム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/>
                        <a:t>医用情報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情報セキュリティ応用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グラフ理論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確率過程論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バイオインフォマティクス１，２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コンピュータシステム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人工知能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数値計算法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量子力学、統計力学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リコンフィギャラブル</a:t>
                      </a:r>
                      <a:endParaRPr kumimoji="1" lang="en-US" altLang="ja-JP" sz="1400" dirty="0"/>
                    </a:p>
                    <a:p>
                      <a:pPr algn="ctr"/>
                      <a:r>
                        <a:rPr kumimoji="1" lang="ja-JP" altLang="en-US" sz="1400" dirty="0"/>
                        <a:t>コンピューティング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感性情報処理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メカトロニクス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b="0" dirty="0"/>
                        <a:t>医用データサイエンス</a:t>
                      </a:r>
                      <a:endParaRPr kumimoji="1" lang="en-US" altLang="ja-JP" sz="1400" b="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設計最適化手法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機械学習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画像情報処理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ディジタル信号処理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ネットワーク設計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データマイニング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制御工学１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制御工学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ネットワークソフトウェア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情報検索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ロボティクス１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電気電子計測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ワイヤレスネットワーク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画像情報処理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ディジタル無線通信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生体情報工学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ネットワーク基盤技術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自然言語処理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オペレーティング</a:t>
                      </a:r>
                      <a:endParaRPr kumimoji="1" lang="en-US" altLang="ja-JP" sz="1400" dirty="0"/>
                    </a:p>
                    <a:p>
                      <a:pPr algn="ctr"/>
                      <a:r>
                        <a:rPr kumimoji="1" lang="ja-JP" altLang="en-US" sz="1400" dirty="0"/>
                        <a:t>システム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医用情報システム開発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センサシステム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情報理論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パターン認識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医用情報通信工学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トラフィック分析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パターン認識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ヒューマン</a:t>
                      </a:r>
                      <a:endParaRPr kumimoji="1" lang="en-US" altLang="ja-JP" sz="1400" dirty="0"/>
                    </a:p>
                    <a:p>
                      <a:pPr algn="ctr"/>
                      <a:r>
                        <a:rPr kumimoji="1" lang="ja-JP" altLang="en-US" sz="1400" dirty="0"/>
                        <a:t>インタフェース１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dirty="0"/>
                        <a:t>医科学概論１，２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B11D97-53D1-4B5B-AEFB-DB5654E3DF4F}"/>
              </a:ext>
            </a:extLst>
          </p:cNvPr>
          <p:cNvSpPr txBox="1"/>
          <p:nvPr/>
        </p:nvSpPr>
        <p:spPr>
          <a:xfrm>
            <a:off x="7738729" y="3142538"/>
            <a:ext cx="418640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企業等から提示された課題にチャレンジ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する実践的演習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２つのうちどちらかが必要</a:t>
            </a:r>
          </a:p>
        </p:txBody>
      </p:sp>
      <p:sp>
        <p:nvSpPr>
          <p:cNvPr id="14" name="角丸四角形吹き出し 13"/>
          <p:cNvSpPr/>
          <p:nvPr/>
        </p:nvSpPr>
        <p:spPr>
          <a:xfrm>
            <a:off x="7631297" y="5407732"/>
            <a:ext cx="4430070" cy="1226974"/>
          </a:xfrm>
          <a:prstGeom prst="wedgeRoundRectCallout">
            <a:avLst>
              <a:gd name="adj1" fmla="val -54332"/>
              <a:gd name="adj2" fmla="val -8390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chemeClr val="tx1"/>
                </a:solidFill>
              </a:rPr>
              <a:t>３年次科目が多い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rgbClr val="0000CC"/>
                </a:solidFill>
              </a:rPr>
              <a:t>科目シーケンス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を参照の上、基礎の科目を計画的に履修</a:t>
            </a:r>
            <a:endParaRPr kumimoji="1" lang="en-US" altLang="ja-JP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dirty="0"/>
              <a:t>イノベーション人材育成プログラム修了認定条件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2475" y="1429555"/>
            <a:ext cx="11642492" cy="5256318"/>
          </a:xfrm>
        </p:spPr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ja-JP" altLang="en-US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プログラム参加の申請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ja-JP" altLang="en-US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１年後期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または</a:t>
            </a:r>
            <a:r>
              <a:rPr lang="ja-JP" altLang="en-US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２年前期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の履修登録時）</a:t>
            </a:r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ja-JP" altLang="en-US" b="1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共通科目群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の全科目（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６単位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）を修得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数学系科目群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または</a:t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プログラミング系科目群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単位以上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を修得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自学科の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専門科目群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の中から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６単位以上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を修得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ja-JP" altLang="en-US" b="1" dirty="0">
                <a:solidFill>
                  <a:srgbClr val="66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実践的演習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等の科目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１単位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を修得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9010297" y="4178539"/>
            <a:ext cx="2476596" cy="826249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/>
              <a:t>合計</a:t>
            </a:r>
            <a:r>
              <a:rPr kumimoji="1" lang="en-US" altLang="ja-JP" sz="2400" b="1" u="sng" dirty="0"/>
              <a:t>27</a:t>
            </a:r>
            <a:r>
              <a:rPr kumimoji="1" lang="ja-JP" altLang="en-US" sz="2400" b="1" u="sng" dirty="0"/>
              <a:t>単位</a:t>
            </a:r>
            <a:r>
              <a:rPr kumimoji="1" lang="ja-JP" altLang="en-US" sz="2400" b="1" dirty="0"/>
              <a:t>以上で修了可能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5106" y="5177447"/>
            <a:ext cx="10781787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通常の科目との重複も多いので、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少しの追加科目の修得で修了可能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意欲があれば誰でもチャレンジ可能（</a:t>
            </a:r>
            <a:r>
              <a:rPr kumimoji="1" lang="ja-JP" altLang="en-US" sz="28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得意分野の成績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が大事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プログラムはいつでも止められる（チャレンジして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失うものは何もない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ja-JP" altLang="en-US" sz="28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3406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8800" y="84137"/>
            <a:ext cx="11082338" cy="931864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イノベの制度を利用して早期進学（飛び級）で大学院入試を</a:t>
            </a:r>
            <a:br>
              <a:rPr lang="en-US" altLang="ja-JP" sz="3200" dirty="0"/>
            </a:br>
            <a:r>
              <a:rPr lang="ja-JP" altLang="en-US" sz="3200" dirty="0"/>
              <a:t>受験するには </a:t>
            </a:r>
            <a:r>
              <a:rPr lang="en-US" altLang="ja-JP" sz="3200" dirty="0"/>
              <a:t>(1)</a:t>
            </a:r>
            <a:br>
              <a:rPr lang="en-US" altLang="ja-JP" sz="3200" dirty="0"/>
            </a:b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559041" y="1283172"/>
            <a:ext cx="11082586" cy="54903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早期進学（飛び級）で大学院入試を受験するためには，出願前に事前審査を受けなければなりません．以下をすべて満たす人にその資格があります．</a:t>
            </a:r>
            <a:endParaRPr lang="en-US" altLang="ja-JP" dirty="0"/>
          </a:p>
          <a:p>
            <a:pPr marL="457200" indent="-457200">
              <a:lnSpc>
                <a:spcPct val="100000"/>
              </a:lnSpc>
              <a:buClrTx/>
              <a:buFont typeface="+mj-ea"/>
              <a:buAutoNum type="circleNumDbPlain"/>
            </a:pPr>
            <a:r>
              <a:rPr lang="en-US" altLang="ja-JP" sz="2400" dirty="0"/>
              <a:t>2</a:t>
            </a:r>
            <a:r>
              <a:rPr lang="ja-JP" altLang="en-US" sz="2400" dirty="0"/>
              <a:t>年次までに</a:t>
            </a:r>
            <a:r>
              <a:rPr lang="ja-JP" altLang="en-US" sz="2400" b="1" dirty="0">
                <a:solidFill>
                  <a:srgbClr val="0000CC"/>
                </a:solidFill>
              </a:rPr>
              <a:t>全学共通系科目の各区分および外国語系科目</a:t>
            </a:r>
            <a:r>
              <a:rPr lang="ja-JP" altLang="en-US" sz="2400" dirty="0"/>
              <a:t>について卒業要件を</a:t>
            </a:r>
            <a:br>
              <a:rPr lang="en-US" altLang="ja-JP" sz="2400" dirty="0"/>
            </a:br>
            <a:r>
              <a:rPr lang="ja-JP" altLang="en-US" sz="2400" dirty="0"/>
              <a:t>満たす単位数（合計が</a:t>
            </a:r>
            <a:r>
              <a:rPr lang="en-US" altLang="ja-JP" sz="2400" dirty="0"/>
              <a:t>33</a:t>
            </a:r>
            <a:r>
              <a:rPr lang="ja-JP" altLang="en-US" sz="2400" dirty="0"/>
              <a:t>単位以上）を修得していること</a:t>
            </a:r>
            <a:endParaRPr lang="en-US" altLang="ja-JP" sz="2400" dirty="0"/>
          </a:p>
          <a:p>
            <a:pPr marL="457200" indent="-457200">
              <a:lnSpc>
                <a:spcPct val="100000"/>
              </a:lnSpc>
              <a:buClrTx/>
              <a:buFont typeface="+mj-ea"/>
              <a:buAutoNum type="circleNumDbPlain"/>
            </a:pPr>
            <a:r>
              <a:rPr lang="en-US" altLang="ja-JP" sz="2400" dirty="0"/>
              <a:t>2</a:t>
            </a:r>
            <a:r>
              <a:rPr lang="ja-JP" altLang="en-US" sz="2400" dirty="0"/>
              <a:t>年次までに開講された</a:t>
            </a:r>
            <a:r>
              <a:rPr lang="ja-JP" altLang="en-US" sz="2400" b="1" dirty="0">
                <a:solidFill>
                  <a:srgbClr val="0000CC"/>
                </a:solidFill>
              </a:rPr>
              <a:t>学部の専門教育科目の必修科目</a:t>
            </a:r>
            <a:r>
              <a:rPr lang="ja-JP" altLang="en-US" sz="2400" dirty="0"/>
              <a:t>の単位をすべて修得</a:t>
            </a:r>
            <a:br>
              <a:rPr lang="en-US" altLang="ja-JP" sz="2400" dirty="0"/>
            </a:br>
            <a:r>
              <a:rPr lang="ja-JP" altLang="en-US" sz="2400" dirty="0"/>
              <a:t>していること</a:t>
            </a:r>
            <a:endParaRPr lang="en-US" altLang="ja-JP" sz="2400" dirty="0"/>
          </a:p>
          <a:p>
            <a:pPr marL="457200" indent="-457200">
              <a:lnSpc>
                <a:spcPct val="100000"/>
              </a:lnSpc>
              <a:buClrTx/>
              <a:buFont typeface="+mj-ea"/>
              <a:buAutoNum type="circleNumDbPlain"/>
            </a:pPr>
            <a:r>
              <a:rPr lang="en-US" altLang="ja-JP" sz="2400" dirty="0"/>
              <a:t>3</a:t>
            </a:r>
            <a:r>
              <a:rPr lang="ja-JP" altLang="en-US" sz="2400" dirty="0"/>
              <a:t>年次までに</a:t>
            </a:r>
            <a:r>
              <a:rPr lang="ja-JP" altLang="en-US" sz="2400" b="1" dirty="0">
                <a:solidFill>
                  <a:srgbClr val="0000CC"/>
                </a:solidFill>
              </a:rPr>
              <a:t>修得見込みの単位数</a:t>
            </a:r>
            <a:r>
              <a:rPr lang="ja-JP" altLang="en-US" sz="2400" dirty="0"/>
              <a:t>が，卒業要件単位数から</a:t>
            </a:r>
            <a:r>
              <a:rPr lang="en-US" altLang="ja-JP" sz="2400" dirty="0"/>
              <a:t>4</a:t>
            </a:r>
            <a:r>
              <a:rPr lang="ja-JP" altLang="en-US" sz="2400" dirty="0"/>
              <a:t>年次に開講される</a:t>
            </a:r>
            <a:br>
              <a:rPr lang="en-US" altLang="ja-JP" sz="2400" dirty="0"/>
            </a:br>
            <a:r>
              <a:rPr lang="ja-JP" altLang="en-US" sz="2400" dirty="0"/>
              <a:t>必修科目の単位数を除いた単位数以上であること</a:t>
            </a:r>
            <a:endParaRPr lang="en-US" altLang="ja-JP" sz="2400" dirty="0"/>
          </a:p>
          <a:p>
            <a:pPr marL="457200" indent="-457200">
              <a:lnSpc>
                <a:spcPct val="100000"/>
              </a:lnSpc>
              <a:buClrTx/>
              <a:buFont typeface="+mj-ea"/>
              <a:buAutoNum type="circleNumDbPlain"/>
            </a:pPr>
            <a:r>
              <a:rPr lang="ja-JP" altLang="en-US" sz="2400" b="1" dirty="0">
                <a:solidFill>
                  <a:srgbClr val="0000CC"/>
                </a:solidFill>
              </a:rPr>
              <a:t>イノベーション人材育成プログラムで優秀な成績を収めていること</a:t>
            </a:r>
            <a:endParaRPr lang="en-US" altLang="ja-JP" sz="2400" b="1" dirty="0">
              <a:solidFill>
                <a:srgbClr val="0000CC"/>
              </a:solidFill>
            </a:endParaRPr>
          </a:p>
          <a:p>
            <a:pPr marL="457200" indent="-457200">
              <a:lnSpc>
                <a:spcPct val="100000"/>
              </a:lnSpc>
              <a:buClrTx/>
              <a:buFont typeface="+mj-ea"/>
              <a:buAutoNum type="circleNumDbPlain"/>
            </a:pPr>
            <a:r>
              <a:rPr lang="ja-JP" altLang="en-US" sz="2400" dirty="0"/>
              <a:t>人物面で優れ，志望する専攻に対する</a:t>
            </a:r>
            <a:r>
              <a:rPr lang="ja-JP" altLang="en-US" sz="2400" b="1" dirty="0">
                <a:solidFill>
                  <a:srgbClr val="0000CC"/>
                </a:solidFill>
              </a:rPr>
              <a:t>熱意と適正</a:t>
            </a:r>
            <a:r>
              <a:rPr lang="ja-JP" altLang="en-US" sz="2400" dirty="0"/>
              <a:t>を有すると認められること</a:t>
            </a:r>
            <a:endParaRPr lang="en-US" altLang="ja-JP" sz="240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DC7907-50FC-D41D-4C0F-E4CE88E4E8B1}"/>
              </a:ext>
            </a:extLst>
          </p:cNvPr>
          <p:cNvSpPr/>
          <p:nvPr/>
        </p:nvSpPr>
        <p:spPr>
          <a:xfrm>
            <a:off x="481667" y="2308860"/>
            <a:ext cx="11228665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52C59057-D264-1C6B-CB0C-B54A797F8C01}"/>
              </a:ext>
            </a:extLst>
          </p:cNvPr>
          <p:cNvSpPr/>
          <p:nvPr/>
        </p:nvSpPr>
        <p:spPr>
          <a:xfrm>
            <a:off x="10257694" y="4747261"/>
            <a:ext cx="1560492" cy="681182"/>
          </a:xfrm>
          <a:prstGeom prst="wedgeRoundRectCallout">
            <a:avLst>
              <a:gd name="adj1" fmla="val -98898"/>
              <a:gd name="adj2" fmla="val 2988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次ページで</a:t>
            </a:r>
            <a:br>
              <a:rPr kumimoji="1" lang="en-US" altLang="ja-JP" sz="2000" dirty="0">
                <a:solidFill>
                  <a:schemeClr val="tx1"/>
                </a:solidFill>
              </a:rPr>
            </a:br>
            <a:r>
              <a:rPr kumimoji="1" lang="ja-JP" altLang="en-US" sz="2000" dirty="0">
                <a:solidFill>
                  <a:schemeClr val="tx1"/>
                </a:solidFill>
              </a:rPr>
              <a:t>補足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2C5241-334A-D7BC-D804-378166E8933B}"/>
              </a:ext>
            </a:extLst>
          </p:cNvPr>
          <p:cNvSpPr txBox="1"/>
          <p:nvPr/>
        </p:nvSpPr>
        <p:spPr>
          <a:xfrm>
            <a:off x="2668659" y="6162261"/>
            <a:ext cx="904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※</a:t>
            </a:r>
            <a:r>
              <a:rPr kumimoji="1" lang="ja-JP" altLang="en-US" dirty="0">
                <a:solidFill>
                  <a:srgbClr val="FF0000"/>
                </a:solidFill>
              </a:rPr>
              <a:t> これは大学院入試の募集要項に記載される内容です．年度により内容が一部変更になる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 dirty="0">
                <a:solidFill>
                  <a:srgbClr val="FF0000"/>
                </a:solidFill>
              </a:rPr>
              <a:t>     可能性もありますので，受験年度の募集要項をよく確認してください．</a:t>
            </a:r>
          </a:p>
        </p:txBody>
      </p:sp>
    </p:spTree>
    <p:extLst>
      <p:ext uri="{BB962C8B-B14F-4D97-AF65-F5344CB8AC3E}">
        <p14:creationId xmlns:p14="http://schemas.microsoft.com/office/powerpoint/2010/main" val="487937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8800" y="84137"/>
            <a:ext cx="11082338" cy="931864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イノベの制度を利用して早期進学（飛び級）で大学院入試を</a:t>
            </a:r>
            <a:br>
              <a:rPr lang="en-US" altLang="ja-JP" sz="3200" dirty="0"/>
            </a:br>
            <a:r>
              <a:rPr lang="ja-JP" altLang="en-US" sz="3200" dirty="0"/>
              <a:t>受験するには</a:t>
            </a:r>
            <a:r>
              <a:rPr lang="en-US" altLang="ja-JP" sz="3200" dirty="0"/>
              <a:t> (2)</a:t>
            </a:r>
            <a:br>
              <a:rPr lang="en-US" altLang="ja-JP" sz="3200" dirty="0"/>
            </a:b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559041" y="1283172"/>
            <a:ext cx="11082586" cy="54903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前ページ④「イノベで優秀」は，以下をすべて満たす見込みがあるか</a:t>
            </a:r>
            <a:br>
              <a:rPr lang="en-US" altLang="ja-JP" dirty="0"/>
            </a:br>
            <a:r>
              <a:rPr lang="ja-JP" altLang="en-US" dirty="0"/>
              <a:t>どうかで評価されます</a:t>
            </a:r>
            <a:br>
              <a:rPr lang="en-US" altLang="ja-JP" sz="2400" dirty="0"/>
            </a:br>
            <a:endParaRPr lang="en-US" altLang="ja-JP" dirty="0"/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ja-JP" altLang="en-US" b="1" dirty="0">
                <a:solidFill>
                  <a:srgbClr val="0000CC"/>
                </a:solidFill>
              </a:rPr>
              <a:t>大学入学後</a:t>
            </a:r>
            <a:r>
              <a:rPr lang="ja-JP" altLang="en-US" dirty="0"/>
              <a:t>（休学期間を除き）</a:t>
            </a:r>
            <a:r>
              <a:rPr lang="ja-JP" altLang="en-US" b="1" dirty="0">
                <a:solidFill>
                  <a:srgbClr val="0000CC"/>
                </a:solidFill>
              </a:rPr>
              <a:t>３年間</a:t>
            </a:r>
            <a:r>
              <a:rPr lang="ja-JP" altLang="en-US" dirty="0"/>
              <a:t>でイノベ修了見込みであること</a:t>
            </a:r>
            <a:endParaRPr lang="en-US" altLang="ja-JP" dirty="0"/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ja-JP" altLang="en-US" dirty="0"/>
              <a:t>イノベ科目（共通科目群，数学系科目群かプログラム系科目群のどちらか一方，専門科目群，実践的演習等科目）のうちで</a:t>
            </a:r>
            <a:r>
              <a:rPr lang="ja-JP" altLang="en-US" b="1" dirty="0">
                <a:solidFill>
                  <a:srgbClr val="0000CC"/>
                </a:solidFill>
              </a:rPr>
              <a:t>５科目以上で「秀」</a:t>
            </a:r>
            <a:r>
              <a:rPr lang="ja-JP" altLang="en-US" dirty="0"/>
              <a:t>の成績を修めて</a:t>
            </a:r>
            <a:br>
              <a:rPr lang="en-US" altLang="ja-JP" dirty="0"/>
            </a:br>
            <a:r>
              <a:rPr lang="ja-JP" altLang="en-US" dirty="0"/>
              <a:t>いること</a:t>
            </a:r>
            <a:endParaRPr lang="en-US" altLang="ja-JP" b="1" dirty="0">
              <a:solidFill>
                <a:srgbClr val="0070C0"/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ja-JP" altLang="en-US" b="1" dirty="0">
                <a:solidFill>
                  <a:srgbClr val="0000CC"/>
                </a:solidFill>
              </a:rPr>
              <a:t>必修の実験をすべて「優」以上</a:t>
            </a:r>
            <a:r>
              <a:rPr lang="ja-JP" altLang="en-US" dirty="0"/>
              <a:t>の成績で修めていること</a:t>
            </a:r>
            <a:endParaRPr lang="en-US" altLang="ja-JP" dirty="0"/>
          </a:p>
          <a:p>
            <a:pPr>
              <a:lnSpc>
                <a:spcPct val="100000"/>
              </a:lnSpc>
            </a:pPr>
            <a:endParaRPr lang="en-US" altLang="ja-JP" sz="24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290948-35BD-A371-F761-DAAD20F915AE}"/>
              </a:ext>
            </a:extLst>
          </p:cNvPr>
          <p:cNvSpPr/>
          <p:nvPr/>
        </p:nvSpPr>
        <p:spPr>
          <a:xfrm>
            <a:off x="830581" y="2575560"/>
            <a:ext cx="10950708" cy="2235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576F27-30B0-B2C4-7B0E-56F0A2DB2FF4}"/>
              </a:ext>
            </a:extLst>
          </p:cNvPr>
          <p:cNvSpPr txBox="1"/>
          <p:nvPr/>
        </p:nvSpPr>
        <p:spPr>
          <a:xfrm>
            <a:off x="1935480" y="6128086"/>
            <a:ext cx="83200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  <a:cs typeface="Meiryo UI" panose="020B0604030504040204" pitchFamily="50" charset="-128"/>
              </a:rPr>
              <a:t>詳しく知りたい人は教務委員に問い合わせてください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7C089B-2447-3577-EDBA-97286B51FB1D}"/>
              </a:ext>
            </a:extLst>
          </p:cNvPr>
          <p:cNvSpPr txBox="1"/>
          <p:nvPr/>
        </p:nvSpPr>
        <p:spPr>
          <a:xfrm>
            <a:off x="2052085" y="5005191"/>
            <a:ext cx="808783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大学院へは推薦入試で（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奨学金の対象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卒業はしないが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学位の取得は可能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（卒業と同等）</a:t>
            </a:r>
            <a:endParaRPr kumimoji="1" lang="ja-JP" altLang="en-US" sz="28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9432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グループ化 34"/>
          <p:cNvGrpSpPr/>
          <p:nvPr/>
        </p:nvGrpSpPr>
        <p:grpSpPr>
          <a:xfrm>
            <a:off x="5885225" y="1340065"/>
            <a:ext cx="6079288" cy="5319132"/>
            <a:chOff x="3072985" y="1340064"/>
            <a:chExt cx="6079288" cy="5319132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4234439" y="1340064"/>
              <a:ext cx="4917834" cy="5309308"/>
              <a:chOff x="4234439" y="1340064"/>
              <a:chExt cx="4917834" cy="5309308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4234439" y="6148556"/>
                <a:ext cx="4872864" cy="469290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全学共通系科目（１～４年次）</a:t>
                </a:r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2A72CB9A-202E-4465-A127-06FC1CB5E2E4}"/>
                  </a:ext>
                </a:extLst>
              </p:cNvPr>
              <p:cNvSpPr/>
              <p:nvPr/>
            </p:nvSpPr>
            <p:spPr>
              <a:xfrm>
                <a:off x="8553182" y="1340064"/>
                <a:ext cx="599091" cy="5262009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総合共通科目・体育・一般情報処理</a:t>
                </a:r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8D8E09C6-8710-49F1-8988-ACBD7D5141C1}"/>
                  </a:ext>
                </a:extLst>
              </p:cNvPr>
              <p:cNvSpPr/>
              <p:nvPr/>
            </p:nvSpPr>
            <p:spPr>
              <a:xfrm>
                <a:off x="7906797" y="1340064"/>
                <a:ext cx="646384" cy="480450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地域・キャリア形成科目</a:t>
                </a: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A42E43BF-91F5-4E1A-99BB-4E20718A388E}"/>
                  </a:ext>
                </a:extLst>
              </p:cNvPr>
              <p:cNvSpPr/>
              <p:nvPr/>
            </p:nvSpPr>
            <p:spPr>
              <a:xfrm>
                <a:off x="7343425" y="1340064"/>
                <a:ext cx="563371" cy="4804502"/>
              </a:xfrm>
              <a:prstGeom prst="rect">
                <a:avLst/>
              </a:prstGeom>
              <a:solidFill>
                <a:srgbClr val="FFCC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外国語系科目</a:t>
                </a:r>
              </a:p>
            </p:txBody>
          </p:sp>
          <p:cxnSp>
            <p:nvCxnSpPr>
              <p:cNvPr id="42" name="直線コネクタ 41"/>
              <p:cNvCxnSpPr/>
              <p:nvPr/>
            </p:nvCxnSpPr>
            <p:spPr>
              <a:xfrm>
                <a:off x="7322406" y="1355830"/>
                <a:ext cx="0" cy="47983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9152273" y="1355830"/>
                <a:ext cx="0" cy="5293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 flipH="1">
                <a:off x="7342359" y="1370685"/>
                <a:ext cx="180991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flipH="1">
                <a:off x="4234439" y="6638331"/>
                <a:ext cx="491783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H="1">
                <a:off x="4234439" y="6154158"/>
                <a:ext cx="30879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4234439" y="6154158"/>
                <a:ext cx="0" cy="4794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グループ化 47"/>
            <p:cNvGrpSpPr/>
            <p:nvPr/>
          </p:nvGrpSpPr>
          <p:grpSpPr>
            <a:xfrm>
              <a:off x="3072985" y="1341080"/>
              <a:ext cx="4169617" cy="5318116"/>
              <a:chOff x="3072985" y="1341080"/>
              <a:chExt cx="4169617" cy="5318116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3086288" y="6081708"/>
                <a:ext cx="1084087" cy="567664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3072985" y="5351344"/>
                <a:ext cx="4157154" cy="754114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学部共通科目（１～３年次）</a:t>
                </a:r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6141024" y="2630208"/>
                <a:ext cx="1084087" cy="272113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3084870" y="1355695"/>
                <a:ext cx="4140241" cy="1235876"/>
              </a:xfrm>
              <a:prstGeom prst="rect">
                <a:avLst/>
              </a:prstGeom>
              <a:solidFill>
                <a:srgbClr val="6600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bg1"/>
                    </a:solidFill>
                  </a:rPr>
                  <a:t>卒業研究（４年次）</a:t>
                </a: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A15A82C1-21E5-45A6-BC0F-5C4678E10A15}"/>
                  </a:ext>
                </a:extLst>
              </p:cNvPr>
              <p:cNvSpPr/>
              <p:nvPr/>
            </p:nvSpPr>
            <p:spPr>
              <a:xfrm>
                <a:off x="3093787" y="2630208"/>
                <a:ext cx="3014790" cy="2678037"/>
              </a:xfrm>
              <a:prstGeom prst="rect">
                <a:avLst/>
              </a:prstGeom>
              <a:solidFill>
                <a:srgbClr val="99F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kumimoji="1" lang="ja-JP" altLang="en-US" sz="2400" b="1" dirty="0"/>
                  <a:t>学科毎の</a:t>
                </a:r>
                <a:endParaRPr kumimoji="1" lang="en-US" altLang="ja-JP" sz="2400" b="1" dirty="0"/>
              </a:p>
              <a:p>
                <a:r>
                  <a:rPr kumimoji="1" lang="ja-JP" altLang="en-US" sz="2400" b="1" dirty="0"/>
                  <a:t>専門基礎科目・</a:t>
                </a:r>
                <a:endParaRPr kumimoji="1" lang="en-US" altLang="ja-JP" sz="2400" b="1" dirty="0"/>
              </a:p>
              <a:p>
                <a:r>
                  <a:rPr kumimoji="1" lang="ja-JP" altLang="en-US" sz="2400" b="1" dirty="0"/>
                  <a:t>専門科目</a:t>
                </a:r>
                <a:endParaRPr kumimoji="1" lang="en-US" altLang="ja-JP" sz="2400" b="1" dirty="0"/>
              </a:p>
              <a:p>
                <a:r>
                  <a:rPr kumimoji="1" lang="ja-JP" altLang="en-US" sz="2400" b="1" dirty="0"/>
                  <a:t>（２～３年次）</a:t>
                </a:r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15A82C1-21E5-45A6-BC0F-5C4678E10A15}"/>
                  </a:ext>
                </a:extLst>
              </p:cNvPr>
              <p:cNvSpPr/>
              <p:nvPr/>
            </p:nvSpPr>
            <p:spPr>
              <a:xfrm>
                <a:off x="5283798" y="2770526"/>
                <a:ext cx="665159" cy="1266496"/>
              </a:xfrm>
              <a:prstGeom prst="rect">
                <a:avLst/>
              </a:prstGeom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学科</a:t>
                </a:r>
                <a:endParaRPr kumimoji="1" lang="en-US" altLang="ja-JP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実験</a:t>
                </a:r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15A82C1-21E5-45A6-BC0F-5C4678E10A15}"/>
                  </a:ext>
                </a:extLst>
              </p:cNvPr>
              <p:cNvSpPr/>
              <p:nvPr/>
            </p:nvSpPr>
            <p:spPr>
              <a:xfrm>
                <a:off x="6358863" y="4041749"/>
                <a:ext cx="665159" cy="1266496"/>
              </a:xfrm>
              <a:prstGeom prst="rect">
                <a:avLst/>
              </a:prstGeom>
              <a:solidFill>
                <a:srgbClr val="9900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基礎</a:t>
                </a:r>
                <a:endParaRPr kumimoji="1" lang="en-US" altLang="ja-JP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実験</a:t>
                </a:r>
              </a:p>
            </p:txBody>
          </p:sp>
          <p:cxnSp>
            <p:nvCxnSpPr>
              <p:cNvPr id="56" name="直線コネクタ 55"/>
              <p:cNvCxnSpPr/>
              <p:nvPr/>
            </p:nvCxnSpPr>
            <p:spPr>
              <a:xfrm>
                <a:off x="3078948" y="1370685"/>
                <a:ext cx="0" cy="52786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H="1" flipV="1">
                <a:off x="4149494" y="6082023"/>
                <a:ext cx="3058495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H="1">
                <a:off x="7211569" y="1359124"/>
                <a:ext cx="14990" cy="47347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H="1">
                <a:off x="3106427" y="1341080"/>
                <a:ext cx="4136175" cy="74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テキスト ボックス 59"/>
              <p:cNvSpPr txBox="1"/>
              <p:nvPr/>
            </p:nvSpPr>
            <p:spPr>
              <a:xfrm>
                <a:off x="3628082" y="5123579"/>
                <a:ext cx="1928552" cy="369332"/>
              </a:xfrm>
              <a:prstGeom prst="rect">
                <a:avLst/>
              </a:prstGeom>
              <a:solidFill>
                <a:srgbClr val="FFFF00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/>
                  <a:t>学科配属</a:t>
                </a: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3632427" y="2398393"/>
                <a:ext cx="1928552" cy="369332"/>
              </a:xfrm>
              <a:prstGeom prst="rect">
                <a:avLst/>
              </a:prstGeom>
              <a:solidFill>
                <a:srgbClr val="FFFF00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/>
                  <a:t>講座配属</a:t>
                </a:r>
              </a:p>
            </p:txBody>
          </p:sp>
          <p:cxnSp>
            <p:nvCxnSpPr>
              <p:cNvPr id="62" name="直線コネクタ 61"/>
              <p:cNvCxnSpPr/>
              <p:nvPr/>
            </p:nvCxnSpPr>
            <p:spPr>
              <a:xfrm>
                <a:off x="4150624" y="6081708"/>
                <a:ext cx="0" cy="5774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 flipH="1">
                <a:off x="3084871" y="6653981"/>
                <a:ext cx="1064623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/>
              <a:t>早期卒業制度との違い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6211" y="1192847"/>
            <a:ext cx="4999509" cy="2065863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>
                <a:solidFill>
                  <a:srgbClr val="0000CC"/>
                </a:solidFill>
              </a:rPr>
              <a:t>早期卒業</a:t>
            </a:r>
            <a:endParaRPr lang="en-US" altLang="ja-JP" b="1" dirty="0">
              <a:solidFill>
                <a:srgbClr val="0000CC"/>
              </a:solidFill>
            </a:endParaRPr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３年または３年半で卒業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卒業に必要な全科目を履修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b="1" dirty="0"/>
              <a:t>全科目で好成績</a:t>
            </a:r>
            <a:endParaRPr lang="en-US" altLang="ja-JP" b="1" dirty="0"/>
          </a:p>
        </p:txBody>
      </p:sp>
      <p:sp>
        <p:nvSpPr>
          <p:cNvPr id="4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4" y="5539738"/>
            <a:ext cx="1494053" cy="693683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１年</a:t>
            </a:r>
          </a:p>
        </p:txBody>
      </p:sp>
      <p:sp>
        <p:nvSpPr>
          <p:cNvPr id="5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4" y="4273242"/>
            <a:ext cx="1494053" cy="693683"/>
          </a:xfrm>
          <a:prstGeom prst="chevron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２年</a:t>
            </a:r>
          </a:p>
        </p:txBody>
      </p:sp>
      <p:sp>
        <p:nvSpPr>
          <p:cNvPr id="6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4" y="3006746"/>
            <a:ext cx="1494053" cy="693683"/>
          </a:xfrm>
          <a:prstGeom prst="chevron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３年</a:t>
            </a:r>
          </a:p>
        </p:txBody>
      </p:sp>
      <p:sp>
        <p:nvSpPr>
          <p:cNvPr id="7" name="矢印: 山形 18">
            <a:extLst>
              <a:ext uri="{FF2B5EF4-FFF2-40B4-BE49-F238E27FC236}">
                <a16:creationId xmlns:a16="http://schemas.microsoft.com/office/drawing/2014/main" id="{620CF5BE-F444-4EA3-9C15-46BFE269C597}"/>
              </a:ext>
            </a:extLst>
          </p:cNvPr>
          <p:cNvSpPr/>
          <p:nvPr/>
        </p:nvSpPr>
        <p:spPr>
          <a:xfrm rot="16200000">
            <a:off x="4698413" y="1740250"/>
            <a:ext cx="1494053" cy="693683"/>
          </a:xfrm>
          <a:prstGeom prst="chevron">
            <a:avLst/>
          </a:prstGeom>
          <a:solidFill>
            <a:srgbClr val="CC00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４年</a:t>
            </a:r>
          </a:p>
        </p:txBody>
      </p:sp>
      <p:grpSp>
        <p:nvGrpSpPr>
          <p:cNvPr id="64" name="グループ化 63"/>
          <p:cNvGrpSpPr/>
          <p:nvPr/>
        </p:nvGrpSpPr>
        <p:grpSpPr>
          <a:xfrm>
            <a:off x="5873339" y="2591571"/>
            <a:ext cx="6079288" cy="4067625"/>
            <a:chOff x="5873339" y="2591571"/>
            <a:chExt cx="6079288" cy="4067625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034793" y="2591571"/>
              <a:ext cx="4917834" cy="4057801"/>
              <a:chOff x="4234439" y="2591571"/>
              <a:chExt cx="4917834" cy="4057801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4234439" y="6148556"/>
                <a:ext cx="4872864" cy="469290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全学共通系科目（１～４年次）</a:t>
                </a: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2A72CB9A-202E-4465-A127-06FC1CB5E2E4}"/>
                  </a:ext>
                </a:extLst>
              </p:cNvPr>
              <p:cNvSpPr/>
              <p:nvPr/>
            </p:nvSpPr>
            <p:spPr>
              <a:xfrm>
                <a:off x="8553182" y="2606560"/>
                <a:ext cx="599091" cy="3995513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kumimoji="1" lang="ja-JP" altLang="en-US" sz="2000" b="1" dirty="0">
                    <a:solidFill>
                      <a:schemeClr val="tx1"/>
                    </a:solidFill>
                  </a:rPr>
                  <a:t>総合共通科目・体育・一般情報処理</a:t>
                </a: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D8E09C6-8710-49F1-8988-ACBD7D5141C1}"/>
                  </a:ext>
                </a:extLst>
              </p:cNvPr>
              <p:cNvSpPr/>
              <p:nvPr/>
            </p:nvSpPr>
            <p:spPr>
              <a:xfrm>
                <a:off x="7906797" y="2606560"/>
                <a:ext cx="646384" cy="353800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地域・キャリア形成科目</a:t>
                </a: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A42E43BF-91F5-4E1A-99BB-4E20718A388E}"/>
                  </a:ext>
                </a:extLst>
              </p:cNvPr>
              <p:cNvSpPr/>
              <p:nvPr/>
            </p:nvSpPr>
            <p:spPr>
              <a:xfrm>
                <a:off x="7343425" y="2606560"/>
                <a:ext cx="563371" cy="3538006"/>
              </a:xfrm>
              <a:prstGeom prst="rect">
                <a:avLst/>
              </a:prstGeom>
              <a:solidFill>
                <a:srgbClr val="FFCC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外国語系科目</a:t>
                </a:r>
              </a:p>
            </p:txBody>
          </p:sp>
          <p:cxnSp>
            <p:nvCxnSpPr>
              <p:cNvPr id="13" name="直線コネクタ 12"/>
              <p:cNvCxnSpPr/>
              <p:nvPr/>
            </p:nvCxnSpPr>
            <p:spPr>
              <a:xfrm>
                <a:off x="7322406" y="2603490"/>
                <a:ext cx="0" cy="35506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>
                <a:off x="9152273" y="2591571"/>
                <a:ext cx="0" cy="405780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H="1">
                <a:off x="7342359" y="2603490"/>
                <a:ext cx="180991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H="1">
                <a:off x="4234439" y="6638331"/>
                <a:ext cx="491783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H="1">
                <a:off x="4234439" y="6154158"/>
                <a:ext cx="30879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4234439" y="6154158"/>
                <a:ext cx="0" cy="4794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/>
            <p:cNvGrpSpPr/>
            <p:nvPr/>
          </p:nvGrpSpPr>
          <p:grpSpPr>
            <a:xfrm>
              <a:off x="5873339" y="2603490"/>
              <a:ext cx="4169617" cy="4055706"/>
              <a:chOff x="3072985" y="2603490"/>
              <a:chExt cx="4169617" cy="4055706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3086288" y="6081708"/>
                <a:ext cx="1084087" cy="567664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3072985" y="5351344"/>
                <a:ext cx="4157154" cy="754114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学部共通科目（１～３年次）</a:t>
                </a:r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6141024" y="2630208"/>
                <a:ext cx="1084087" cy="272113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A15A82C1-21E5-45A6-BC0F-5C4678E10A15}"/>
                  </a:ext>
                </a:extLst>
              </p:cNvPr>
              <p:cNvSpPr/>
              <p:nvPr/>
            </p:nvSpPr>
            <p:spPr>
              <a:xfrm>
                <a:off x="3093787" y="2630208"/>
                <a:ext cx="3014790" cy="2678037"/>
              </a:xfrm>
              <a:prstGeom prst="rect">
                <a:avLst/>
              </a:prstGeom>
              <a:solidFill>
                <a:srgbClr val="99F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r>
                  <a:rPr kumimoji="1" lang="ja-JP" altLang="en-US" sz="2400" b="1" dirty="0"/>
                  <a:t>専門基礎科目・</a:t>
                </a:r>
                <a:endParaRPr kumimoji="1" lang="en-US" altLang="ja-JP" sz="2400" b="1" dirty="0"/>
              </a:p>
              <a:p>
                <a:r>
                  <a:rPr kumimoji="1" lang="ja-JP" altLang="en-US" sz="2400" b="1" dirty="0"/>
                  <a:t>専門科目</a:t>
                </a:r>
                <a:endParaRPr kumimoji="1" lang="en-US" altLang="ja-JP" sz="2400" b="1" dirty="0"/>
              </a:p>
              <a:p>
                <a:r>
                  <a:rPr kumimoji="1" lang="ja-JP" altLang="en-US" sz="2400" b="1" dirty="0"/>
                  <a:t>（２～３年次）</a:t>
                </a: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A15A82C1-21E5-45A6-BC0F-5C4678E10A15}"/>
                  </a:ext>
                </a:extLst>
              </p:cNvPr>
              <p:cNvSpPr/>
              <p:nvPr/>
            </p:nvSpPr>
            <p:spPr>
              <a:xfrm>
                <a:off x="3185577" y="2770526"/>
                <a:ext cx="665159" cy="1266496"/>
              </a:xfrm>
              <a:prstGeom prst="rect">
                <a:avLst/>
              </a:prstGeom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学科</a:t>
                </a:r>
                <a:endParaRPr kumimoji="1" lang="en-US" altLang="ja-JP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実験</a:t>
                </a: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A15A82C1-21E5-45A6-BC0F-5C4678E10A15}"/>
                  </a:ext>
                </a:extLst>
              </p:cNvPr>
              <p:cNvSpPr/>
              <p:nvPr/>
            </p:nvSpPr>
            <p:spPr>
              <a:xfrm>
                <a:off x="6358863" y="4041749"/>
                <a:ext cx="665159" cy="1266496"/>
              </a:xfrm>
              <a:prstGeom prst="rect">
                <a:avLst/>
              </a:prstGeom>
              <a:solidFill>
                <a:srgbClr val="9900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基礎</a:t>
                </a:r>
                <a:endParaRPr kumimoji="1" lang="en-US" altLang="ja-JP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実験</a:t>
                </a:r>
              </a:p>
            </p:txBody>
          </p:sp>
          <p:cxnSp>
            <p:nvCxnSpPr>
              <p:cNvPr id="27" name="直線コネクタ 26"/>
              <p:cNvCxnSpPr/>
              <p:nvPr/>
            </p:nvCxnSpPr>
            <p:spPr>
              <a:xfrm>
                <a:off x="3078948" y="2603490"/>
                <a:ext cx="0" cy="40458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4149494" y="6082023"/>
                <a:ext cx="3058495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>
                <a:off x="7211569" y="2603490"/>
                <a:ext cx="11050" cy="349040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>
                <a:off x="3106427" y="2614706"/>
                <a:ext cx="4136175" cy="74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3628082" y="5123579"/>
                <a:ext cx="1928552" cy="369332"/>
              </a:xfrm>
              <a:prstGeom prst="rect">
                <a:avLst/>
              </a:prstGeom>
              <a:solidFill>
                <a:srgbClr val="FFFF00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/>
                  <a:t>学科配属</a:t>
                </a:r>
              </a:p>
            </p:txBody>
          </p:sp>
          <p:cxnSp>
            <p:nvCxnSpPr>
              <p:cNvPr id="33" name="直線コネクタ 32"/>
              <p:cNvCxnSpPr/>
              <p:nvPr/>
            </p:nvCxnSpPr>
            <p:spPr>
              <a:xfrm>
                <a:off x="4150624" y="6081708"/>
                <a:ext cx="0" cy="5774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H="1">
                <a:off x="3084871" y="6653981"/>
                <a:ext cx="1064623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4E20F066-392D-4638-9BA5-B8C4C333D108}"/>
                  </a:ext>
                </a:extLst>
              </p:cNvPr>
              <p:cNvSpPr/>
              <p:nvPr/>
            </p:nvSpPr>
            <p:spPr>
              <a:xfrm>
                <a:off x="4186445" y="2632818"/>
                <a:ext cx="2833787" cy="1235876"/>
              </a:xfrm>
              <a:prstGeom prst="rect">
                <a:avLst/>
              </a:prstGeom>
              <a:solidFill>
                <a:srgbClr val="6600CC">
                  <a:alpha val="50196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b="1" dirty="0">
                    <a:solidFill>
                      <a:schemeClr val="bg1"/>
                    </a:solidFill>
                  </a:rPr>
                  <a:t>卒業研究</a:t>
                </a: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4604264" y="3714954"/>
                <a:ext cx="1928552" cy="369332"/>
              </a:xfrm>
              <a:prstGeom prst="rect">
                <a:avLst/>
              </a:prstGeom>
              <a:solidFill>
                <a:srgbClr val="FFFF00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/>
                  <a:t>講座配属</a:t>
                </a:r>
              </a:p>
            </p:txBody>
          </p:sp>
        </p:grpSp>
      </p:grpSp>
      <p:sp>
        <p:nvSpPr>
          <p:cNvPr id="39" name="角丸四角形吹き出し 38"/>
          <p:cNvSpPr/>
          <p:nvPr/>
        </p:nvSpPr>
        <p:spPr>
          <a:xfrm>
            <a:off x="8479095" y="1500812"/>
            <a:ext cx="2772197" cy="901899"/>
          </a:xfrm>
          <a:prstGeom prst="wedgeRoundRectCallout">
            <a:avLst>
              <a:gd name="adj1" fmla="val -52022"/>
              <a:gd name="adj2" fmla="val 9206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３年次の授業と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卒業研究を同時に</a:t>
            </a:r>
          </a:p>
        </p:txBody>
      </p:sp>
      <p:pic>
        <p:nvPicPr>
          <p:cNvPr id="1026" name="Picture 2" descr="https://4.bp.blogspot.com/-zFyEFnXWoio/Us_MTfLfMlI/AAAAAAAAdE8/gVe_kS_2WyY/s800/superman_he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64" y="1153563"/>
            <a:ext cx="1963050" cy="210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グループ化 65"/>
          <p:cNvGrpSpPr/>
          <p:nvPr/>
        </p:nvGrpSpPr>
        <p:grpSpPr>
          <a:xfrm>
            <a:off x="257867" y="1649896"/>
            <a:ext cx="5037789" cy="5057070"/>
            <a:chOff x="257867" y="1649896"/>
            <a:chExt cx="5037789" cy="5057070"/>
          </a:xfrm>
        </p:grpSpPr>
        <p:pic>
          <p:nvPicPr>
            <p:cNvPr id="1028" name="Picture 4" descr="https://2.bp.blogspot.com/-WKhyux3zjI8/XASwaSwkEGI/AAAAAAABQZ4/5csR5XWpXNoxbA-cvkPm-SdeSeab1lkNACLcBGAs/s800/computer_programming_woma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016" y="5034752"/>
              <a:ext cx="1838741" cy="167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4.bp.blogspot.com/-sadKgM5_RH8/VwIjI4kJ0LI/AAAAAAAA5fQ/rgZ9lww4TYcTGdvIkZIUC703uhM8HedUg/s800/job_suugakusy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456" y="4749835"/>
              <a:ext cx="1798114" cy="195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コンテンツ プレースホルダー 2"/>
            <p:cNvSpPr txBox="1">
              <a:spLocks/>
            </p:cNvSpPr>
            <p:nvPr/>
          </p:nvSpPr>
          <p:spPr>
            <a:xfrm>
              <a:off x="296147" y="3383984"/>
              <a:ext cx="4999509" cy="2065863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Font typeface="Calibri" pitchFamily="34" charset="0"/>
                <a:buChar char="◦"/>
                <a:defRPr kumimoji="1"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Font typeface="Calibri" pitchFamily="34" charset="0"/>
                <a:buChar char="◦"/>
                <a:defRPr kumimoji="1"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Font typeface="Calibri" pitchFamily="34" charset="0"/>
                <a:buChar char="◦"/>
                <a:defRPr kumimoji="1"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6088" indent="-446088">
                <a:buFont typeface="Wingdings" panose="05000000000000000000" pitchFamily="2" charset="2"/>
                <a:buChar char="l"/>
              </a:pPr>
              <a:r>
                <a:rPr lang="ja-JP" altLang="en-US" b="1" dirty="0">
                  <a:solidFill>
                    <a:srgbClr val="0000CC"/>
                  </a:solidFill>
                </a:rPr>
                <a:t>大学院への飛び級</a:t>
              </a:r>
              <a:endParaRPr lang="en-US" altLang="ja-JP" b="1" dirty="0">
                <a:solidFill>
                  <a:srgbClr val="0000CC"/>
                </a:solidFill>
              </a:endParaRPr>
            </a:p>
            <a:p>
              <a:pPr marL="738696" lvl="1" indent="-446088">
                <a:buFont typeface="Wingdings" panose="05000000000000000000" pitchFamily="2" charset="2"/>
                <a:buChar char="l"/>
              </a:pPr>
              <a:r>
                <a:rPr lang="ja-JP" altLang="en-US" dirty="0"/>
                <a:t>３年で大学院へ進学</a:t>
              </a:r>
              <a:endParaRPr lang="en-US" altLang="ja-JP" dirty="0"/>
            </a:p>
            <a:p>
              <a:pPr marL="738696" lvl="1" indent="-446088">
                <a:buFont typeface="Wingdings" panose="05000000000000000000" pitchFamily="2" charset="2"/>
                <a:buChar char="l"/>
              </a:pPr>
              <a:r>
                <a:rPr lang="ja-JP" altLang="en-US" dirty="0"/>
                <a:t>イノベプログラムを履修</a:t>
              </a:r>
              <a:endParaRPr lang="en-US" altLang="ja-JP" dirty="0"/>
            </a:p>
            <a:p>
              <a:pPr marL="738696" lvl="1" indent="-446088">
                <a:buFont typeface="Wingdings" panose="05000000000000000000" pitchFamily="2" charset="2"/>
                <a:buChar char="l"/>
              </a:pPr>
              <a:r>
                <a:rPr lang="ja-JP" altLang="en-US" b="1" dirty="0"/>
                <a:t>得意分野で好成績</a:t>
              </a:r>
              <a:endParaRPr lang="en-US" altLang="ja-JP" b="1" dirty="0"/>
            </a:p>
          </p:txBody>
        </p:sp>
        <p:sp>
          <p:nvSpPr>
            <p:cNvPr id="65" name="上下矢印 64"/>
            <p:cNvSpPr/>
            <p:nvPr/>
          </p:nvSpPr>
          <p:spPr>
            <a:xfrm>
              <a:off x="257867" y="1649896"/>
              <a:ext cx="338480" cy="1781241"/>
            </a:xfrm>
            <a:prstGeom prst="up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66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17443" y="2703427"/>
            <a:ext cx="9223514" cy="1639956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イノベーション人材育成プログラムの申請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2475" y="1260575"/>
            <a:ext cx="11642492" cy="4355016"/>
          </a:xfrm>
        </p:spPr>
        <p:txBody>
          <a:bodyPr>
            <a:normAutofit lnSpcReduction="10000"/>
          </a:bodyPr>
          <a:lstStyle/>
          <a:p>
            <a:pPr marL="268288" indent="-268288">
              <a:buClrTx/>
              <a:buFont typeface="Arial" panose="020B0604020202020204" pitchFamily="34" charset="0"/>
              <a:buChar char="•"/>
            </a:pPr>
            <a:r>
              <a:rPr lang="en-US" altLang="ja-JP" b="1" u="sng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b="1" u="sng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b="1" u="sng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b="1" u="sng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b="1" u="sng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b="1" u="sng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金</a:t>
            </a:r>
            <a:r>
              <a:rPr lang="en-US" altLang="ja-JP" b="1" u="sng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 12 </a:t>
            </a:r>
            <a:r>
              <a:rPr lang="ja-JP" altLang="en-US" b="1" u="sng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時まで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en-US" altLang="ja-JP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b="1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申請（右下</a:t>
            </a:r>
            <a:r>
              <a:rPr lang="en-US" altLang="ja-JP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lang="ja-JP" altLang="en-US" b="1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コードを読み取り！）</a:t>
            </a:r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68288" indent="-268288">
              <a:buClrTx/>
              <a:buFont typeface="Arial" panose="020B0604020202020204" pitchFamily="34" charset="0"/>
              <a:buChar char="•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以下の科目は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参加申請しないと履修登録できない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上に受講人数に制限（</a:t>
            </a:r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40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名程度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）があるので注意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60896" lvl="1" indent="-268288">
              <a:buFont typeface="Arial" panose="020B0604020202020204" pitchFamily="34" charset="0"/>
              <a:buChar char="•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実践的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技術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」、「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批判的・創造的思考法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60896" lvl="1" indent="-268288">
              <a:buFont typeface="Arial" panose="020B0604020202020204" pitchFamily="34" charset="0"/>
              <a:buChar char="•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情報システム開発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*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」、「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高度プログラミング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60896" lvl="1" indent="-268288">
              <a:buFont typeface="Arial" panose="020B0604020202020204" pitchFamily="34" charset="0"/>
              <a:buChar char="•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モデル化とシミュレーション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」、「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医用データサイエンス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*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60896" lvl="1" indent="-268288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*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学科によっては、誰でも受講できる一般向け科目もある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68288" indent="-268288">
              <a:buClrTx/>
              <a:buFont typeface="Arial" panose="020B0604020202020204" pitchFamily="34" charset="0"/>
              <a:buChar char="•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人数制限を超えた希望が来た場合は</a:t>
            </a:r>
            <a:r>
              <a:rPr lang="ja-JP" altLang="en-US" b="1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総合型選抜入試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での入学者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を優先し、それ以降は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関連科目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（プロ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or 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線形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 IA/IB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の成績順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に受け入れ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12575" y="5410749"/>
            <a:ext cx="9760228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意欲があれば誰でもチャレンジ可能（</a:t>
            </a:r>
            <a:r>
              <a:rPr kumimoji="1" lang="ja-JP" altLang="en-US" sz="28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得意分野の成績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が大事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プログラムはいつでも止められる（申請して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失うものは何もない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kumimoji="1" lang="ja-JP" altLang="en-US" sz="2800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年次は追加募集だけなので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１年次後期の申請の方が有利</a:t>
            </a:r>
            <a:endParaRPr kumimoji="1" lang="en-US" altLang="ja-JP" sz="28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ED45FA-1C4C-8FD2-58E4-726509E922A0}"/>
              </a:ext>
            </a:extLst>
          </p:cNvPr>
          <p:cNvSpPr txBox="1"/>
          <p:nvPr/>
        </p:nvSpPr>
        <p:spPr>
          <a:xfrm>
            <a:off x="10075735" y="235010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申請先</a:t>
            </a:r>
            <a:r>
              <a:rPr kumimoji="1"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86262B1D-CB49-58D4-12B1-FD04C656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41" y="2703427"/>
            <a:ext cx="1719441" cy="17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33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目指せ</a:t>
            </a:r>
            <a:r>
              <a:rPr lang="ja-JP" altLang="en-US" dirty="0"/>
              <a:t>！ひろしま地域リーダー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4500" y="1909556"/>
            <a:ext cx="1119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地域に愛着・誇りを持ち、地域の発展に貢献する人材を育成する</a:t>
            </a:r>
            <a:r>
              <a:rPr kumimoji="1" lang="ja-JP" altLang="en-US" sz="24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教育プログラム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10575" y="1339546"/>
            <a:ext cx="5553159" cy="512448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fontAlgn="ctr">
              <a:lnSpc>
                <a:spcPct val="90000"/>
              </a:lnSpc>
            </a:pPr>
            <a:r>
              <a:rPr lang="ja-JP" altLang="en-US" sz="3600" b="1" dirty="0">
                <a:solidFill>
                  <a:srgbClr val="0000CC"/>
                </a:solidFill>
                <a:latin typeface="Meiryo" panose="020B0604030504040204" pitchFamily="34" charset="-128"/>
                <a:ea typeface="Meiryo" panose="020B0604030504040204" pitchFamily="34" charset="-128"/>
                <a:cs typeface="メイリオ" panose="020B0604030504040204" pitchFamily="50" charset="-128"/>
              </a:rPr>
              <a:t>地域志向特定プログラム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8402" y="2729841"/>
            <a:ext cx="10597773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800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地域志向特定プログラム修了</a:t>
            </a:r>
            <a:r>
              <a:rPr kumimoji="1" lang="ja-JP" altLang="en-US" sz="28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＋　</a:t>
            </a:r>
            <a:r>
              <a:rPr kumimoji="1" lang="ja-JP" altLang="en-US" sz="2800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地域貢献テーマ</a:t>
            </a:r>
            <a:r>
              <a:rPr kumimoji="1" lang="ja-JP" altLang="en-US" sz="28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での卒業研究</a:t>
            </a:r>
            <a:endParaRPr kumimoji="1"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||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ひろしま地域リーダー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の称号！</a:t>
            </a:r>
          </a:p>
        </p:txBody>
      </p:sp>
      <p:sp>
        <p:nvSpPr>
          <p:cNvPr id="17" name="角丸四角形吹き出し 16"/>
          <p:cNvSpPr/>
          <p:nvPr/>
        </p:nvSpPr>
        <p:spPr>
          <a:xfrm>
            <a:off x="3535964" y="5119786"/>
            <a:ext cx="5135875" cy="901899"/>
          </a:xfrm>
          <a:prstGeom prst="wedgeRoundRectCallout">
            <a:avLst>
              <a:gd name="adj1" fmla="val 4038"/>
              <a:gd name="adj2" fmla="val -10820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イノベーション人材育成プログラムへのちょい足しで同時に取れちゃう？</a:t>
            </a:r>
          </a:p>
        </p:txBody>
      </p:sp>
    </p:spTree>
    <p:extLst>
      <p:ext uri="{BB962C8B-B14F-4D97-AF65-F5344CB8AC3E}">
        <p14:creationId xmlns:p14="http://schemas.microsoft.com/office/powerpoint/2010/main" val="29929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/>
              <a:t>地域志向特定プログラム修了認定条件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01825" y="2047709"/>
            <a:ext cx="10388345" cy="20275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lphaUcParenR"/>
            </a:pPr>
            <a:r>
              <a:rPr lang="ja-JP" altLang="en-US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広島・地域志向科目群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４単位以上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Tx/>
              <a:buFont typeface="+mj-lt"/>
              <a:buAutoNum type="alphaUcParenR"/>
            </a:pPr>
            <a:r>
              <a:rPr lang="ja-JP" altLang="en-US" b="1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「地域課題演習」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または</a:t>
            </a:r>
            <a:r>
              <a:rPr lang="ja-JP" altLang="en-US" b="1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u="sng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課題解決型演習</a:t>
            </a:r>
            <a:r>
              <a:rPr lang="ja-JP" altLang="en-US" b="1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１単位以上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buClrTx/>
              <a:buFont typeface="+mj-lt"/>
              <a:buAutoNum type="alphaUcParenR"/>
            </a:pP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「観光情報学」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または</a:t>
            </a: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u="sng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システム開発実践</a:t>
            </a:r>
            <a:r>
              <a:rPr lang="ja-JP" altLang="en-US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２単位以上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69707" y="1305969"/>
            <a:ext cx="7452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次の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A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から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C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を含めて</a:t>
            </a:r>
            <a:r>
              <a:rPr kumimoji="1" lang="ja-JP" altLang="en-US" sz="28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８単位以上取得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すること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7936089" y="1836180"/>
            <a:ext cx="3196728" cy="423058"/>
          </a:xfrm>
          <a:prstGeom prst="wedgeRoundRectCallout">
            <a:avLst>
              <a:gd name="adj1" fmla="val -61266"/>
              <a:gd name="adj2" fmla="val 45694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うち２単位は卒業要件</a:t>
            </a:r>
          </a:p>
        </p:txBody>
      </p:sp>
      <p:sp>
        <p:nvSpPr>
          <p:cNvPr id="8" name="角丸四角形吹き出し 7"/>
          <p:cNvSpPr/>
          <p:nvPr/>
        </p:nvSpPr>
        <p:spPr>
          <a:xfrm>
            <a:off x="5960533" y="3914407"/>
            <a:ext cx="5043440" cy="423058"/>
          </a:xfrm>
          <a:prstGeom prst="wedgeRoundRectCallout">
            <a:avLst>
              <a:gd name="adj1" fmla="val -46980"/>
              <a:gd name="adj2" fmla="val -7972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下線の２科目はイノベの（選択）必修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09626" y="4636785"/>
            <a:ext cx="8795319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イノベ受講者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であれば、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kumimoji="1" lang="ja-JP" altLang="en-US" sz="2400" b="1" dirty="0">
                <a:solidFill>
                  <a:srgbClr val="99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広島・地域志向科目群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から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１科目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・「</a:t>
            </a:r>
            <a:r>
              <a:rPr kumimoji="1" lang="ja-JP" altLang="en-US" sz="2400" b="1" dirty="0">
                <a:solidFill>
                  <a:srgbClr val="00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地域課題演習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」または「</a:t>
            </a:r>
            <a:r>
              <a:rPr kumimoji="1" lang="ja-JP" altLang="en-US" sz="24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観光情報学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」の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１科目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400" dirty="0" err="1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の合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計２科目の追加で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地域志向特定プログラムを修了可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！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5723467" y="6226741"/>
            <a:ext cx="6277702" cy="423058"/>
          </a:xfrm>
          <a:prstGeom prst="wedgeRoundRectCallout">
            <a:avLst>
              <a:gd name="adj1" fmla="val -30701"/>
              <a:gd name="adj2" fmla="val -9039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地元企業と卒業研究で地域リーダーの称号！</a:t>
            </a:r>
          </a:p>
        </p:txBody>
      </p:sp>
    </p:spTree>
    <p:extLst>
      <p:ext uri="{BB962C8B-B14F-4D97-AF65-F5344CB8AC3E}">
        <p14:creationId xmlns:p14="http://schemas.microsoft.com/office/powerpoint/2010/main" val="173643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困った</a:t>
            </a:r>
            <a:r>
              <a:rPr kumimoji="1" lang="ja-JP" altLang="en-US" dirty="0"/>
              <a:t>ときは教員（チューター等）</a:t>
            </a:r>
            <a:r>
              <a:rPr lang="ja-JP" altLang="en-US" dirty="0"/>
              <a:t>に相談</a:t>
            </a:r>
            <a:endParaRPr kumimoji="1" lang="ja-JP" altLang="en-US" dirty="0"/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605307" y="1831946"/>
            <a:ext cx="10972800" cy="31683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¡"/>
              <a:defRPr kumimoji="1"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5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¡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19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kumimoji="1" sz="19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kumimoji="1" sz="19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kumimoji="1" sz="19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kumimoji="1" sz="19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kumimoji="1" sz="19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52450" indent="-552450" eaLnBrk="1" hangingPunct="1"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ja-JP" altLang="en-US" sz="3600" dirty="0">
                <a:solidFill>
                  <a:srgbClr val="FF0000"/>
                </a:solidFill>
                <a:latin typeface="+mn-ea"/>
              </a:rPr>
              <a:t>チューターは相談窓口</a:t>
            </a:r>
            <a:endParaRPr lang="en-US" altLang="ja-JP" sz="3600" dirty="0">
              <a:solidFill>
                <a:srgbClr val="FF0000"/>
              </a:solidFill>
              <a:latin typeface="+mn-ea"/>
            </a:endParaRPr>
          </a:p>
          <a:p>
            <a:pPr marL="552450" indent="-552450" eaLnBrk="1" hangingPunct="1">
              <a:spcAft>
                <a:spcPts val="1200"/>
              </a:spcAft>
              <a:defRPr/>
            </a:pPr>
            <a:r>
              <a:rPr lang="ja-JP" altLang="en-US" sz="2800" dirty="0">
                <a:latin typeface="+mn-ea"/>
              </a:rPr>
              <a:t>学業だけでなく、学生生活、プライベートな相談も悩み事があったら気軽に相談しましょう！</a:t>
            </a:r>
            <a:endParaRPr lang="en-US" altLang="ja-JP" sz="2800" dirty="0">
              <a:latin typeface="+mn-ea"/>
            </a:endParaRPr>
          </a:p>
          <a:p>
            <a:pPr marL="552450" indent="-552450" eaLnBrk="1" hangingPunct="1">
              <a:spcAft>
                <a:spcPts val="1200"/>
              </a:spcAft>
              <a:defRPr/>
            </a:pPr>
            <a:r>
              <a:rPr lang="ja-JP" altLang="en-US" sz="2800" dirty="0">
                <a:latin typeface="+mn-ea"/>
              </a:rPr>
              <a:t>きっと良きアドバイスがもらえます</a:t>
            </a:r>
            <a:endParaRPr lang="en-US" altLang="ja-JP" sz="2800" dirty="0">
              <a:latin typeface="+mn-ea"/>
            </a:endParaRPr>
          </a:p>
          <a:p>
            <a:pPr marL="552450" indent="-552450" eaLnBrk="1" hangingPunct="1">
              <a:spcAft>
                <a:spcPts val="1200"/>
              </a:spcAft>
              <a:defRPr/>
            </a:pPr>
            <a:r>
              <a:rPr lang="ja-JP" altLang="en-US" sz="2800" dirty="0">
                <a:latin typeface="+mn-ea"/>
              </a:rPr>
              <a:t>必要に応じて、大学側に掛け合ってもらえます</a:t>
            </a:r>
          </a:p>
        </p:txBody>
      </p:sp>
      <p:pic>
        <p:nvPicPr>
          <p:cNvPr id="8" name="Picture 2" descr="https://4.bp.blogspot.com/-ECJRUfV_I8k/VozfHvFCF3I/AAAAAAAA2gw/fSyJGCaB3X4/s800/kaisya_soudan_man_m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281" y="3970818"/>
            <a:ext cx="2588826" cy="26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四角形吹き出し 8"/>
          <p:cNvSpPr/>
          <p:nvPr/>
        </p:nvSpPr>
        <p:spPr>
          <a:xfrm>
            <a:off x="6316931" y="1732242"/>
            <a:ext cx="4823294" cy="642578"/>
          </a:xfrm>
          <a:prstGeom prst="wedgeRectCallout">
            <a:avLst>
              <a:gd name="adj1" fmla="val -33568"/>
              <a:gd name="adj2" fmla="val 9952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400" dirty="0">
                <a:solidFill>
                  <a:srgbClr val="3333FF"/>
                </a:solidFill>
              </a:rPr>
              <a:t>守秘義務を負っているのでご安心を</a:t>
            </a:r>
          </a:p>
        </p:txBody>
      </p:sp>
    </p:spTree>
    <p:extLst>
      <p:ext uri="{BB962C8B-B14F-4D97-AF65-F5344CB8AC3E}">
        <p14:creationId xmlns:p14="http://schemas.microsoft.com/office/powerpoint/2010/main" val="371414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/>
              <a:t>学年暦</a:t>
            </a:r>
            <a:r>
              <a:rPr kumimoji="1" lang="ja-JP" altLang="en-US" dirty="0"/>
              <a:t>、学期（ターム）</a:t>
            </a:r>
            <a:r>
              <a:rPr lang="ja-JP" altLang="en-US" dirty="0"/>
              <a:t>，</a:t>
            </a:r>
            <a:r>
              <a:rPr kumimoji="1" lang="ja-JP" altLang="en-US"/>
              <a:t>授業時間</a:t>
            </a:r>
            <a:r>
              <a:rPr kumimoji="1" lang="en-US" altLang="ja-JP" dirty="0"/>
              <a:t>, </a:t>
            </a:r>
            <a:r>
              <a:rPr kumimoji="1" lang="ja-JP" altLang="en-US"/>
              <a:t>授業の注意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426502" y="1346200"/>
          <a:ext cx="11356026" cy="4851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9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7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3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47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82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24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85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59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91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42806">
                <a:tc gridSpan="14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2025</a:t>
                      </a:r>
                      <a:r>
                        <a:rPr kumimoji="1" lang="ja-JP" altLang="en-US" dirty="0"/>
                        <a:t>年度（</a:t>
                      </a:r>
                      <a:r>
                        <a:rPr kumimoji="1" lang="en-US" altLang="ja-JP" dirty="0"/>
                        <a:t>2025</a:t>
                      </a:r>
                      <a:r>
                        <a:rPr kumimoji="1" lang="ja-JP" altLang="en-US" dirty="0"/>
                        <a:t>年</a:t>
                      </a:r>
                      <a:r>
                        <a:rPr kumimoji="1" lang="en-US" altLang="ja-JP" dirty="0"/>
                        <a:t>4</a:t>
                      </a:r>
                      <a:r>
                        <a:rPr kumimoji="1" lang="ja-JP" altLang="en-US" dirty="0"/>
                        <a:t>月</a:t>
                      </a:r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 dirty="0"/>
                        <a:t>日～</a:t>
                      </a:r>
                      <a:r>
                        <a:rPr kumimoji="1" lang="en-US" altLang="ja-JP" dirty="0"/>
                        <a:t>2026</a:t>
                      </a:r>
                      <a:r>
                        <a:rPr kumimoji="1" lang="ja-JP" altLang="en-US" dirty="0"/>
                        <a:t>年</a:t>
                      </a:r>
                      <a:r>
                        <a:rPr kumimoji="1" lang="en-US" altLang="ja-JP" dirty="0"/>
                        <a:t>3</a:t>
                      </a:r>
                      <a:r>
                        <a:rPr kumimoji="1" lang="ja-JP" altLang="en-US" dirty="0"/>
                        <a:t>月</a:t>
                      </a:r>
                      <a:r>
                        <a:rPr kumimoji="1" lang="en-US" altLang="ja-JP" dirty="0"/>
                        <a:t>31</a:t>
                      </a:r>
                      <a:r>
                        <a:rPr kumimoji="1" lang="ja-JP" altLang="en-US" dirty="0"/>
                        <a:t>日）</a:t>
                      </a:r>
                      <a:endParaRPr kumimoji="1" lang="en-US" altLang="ja-JP" baseline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前期（</a:t>
                      </a:r>
                      <a:r>
                        <a:rPr kumimoji="1" lang="en-US" altLang="ja-JP" dirty="0"/>
                        <a:t>4/1 –</a:t>
                      </a:r>
                      <a:r>
                        <a:rPr kumimoji="1" lang="en-US" altLang="ja-JP" baseline="0" dirty="0"/>
                        <a:t> 9/30</a:t>
                      </a:r>
                      <a:r>
                        <a:rPr kumimoji="1" lang="ja-JP" altLang="en-US" baseline="0" dirty="0"/>
                        <a:t>）</a:t>
                      </a:r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後期（</a:t>
                      </a:r>
                      <a:r>
                        <a:rPr kumimoji="1" lang="en-US" altLang="ja-JP" dirty="0"/>
                        <a:t>10/1 – 3/31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第１ターム（</a:t>
                      </a:r>
                      <a:r>
                        <a:rPr kumimoji="1" lang="en-US" altLang="ja-JP" dirty="0"/>
                        <a:t>4/8</a:t>
                      </a:r>
                      <a:r>
                        <a:rPr kumimoji="1" lang="en-US" altLang="ja-JP" baseline="0" dirty="0"/>
                        <a:t> – 6/6</a:t>
                      </a:r>
                      <a:r>
                        <a:rPr kumimoji="1" lang="ja-JP" altLang="en-US" baseline="0" dirty="0"/>
                        <a:t>）</a:t>
                      </a:r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第２ターム（</a:t>
                      </a:r>
                      <a:r>
                        <a:rPr kumimoji="1" lang="en-US" altLang="ja-JP" dirty="0"/>
                        <a:t>6/8 – 8/9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第３ターム（</a:t>
                      </a:r>
                      <a:r>
                        <a:rPr kumimoji="1" lang="en-US" altLang="ja-JP" dirty="0"/>
                        <a:t>10/1 – 11/27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第４ターム（</a:t>
                      </a:r>
                      <a:r>
                        <a:rPr kumimoji="1" lang="en-US" altLang="ja-JP" dirty="0"/>
                        <a:t>11/28 – 2/5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4/2</a:t>
                      </a:r>
                      <a:endParaRPr kumimoji="1" lang="ja-JP" alt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4/2 – 4/7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4/8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6/2 – 6</a:t>
                      </a:r>
                      <a:r>
                        <a:rPr kumimoji="1" lang="en-US" altLang="ja-JP" baseline="0" dirty="0"/>
                        <a:t>/6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6/7</a:t>
                      </a:r>
                      <a:endParaRPr kumimoji="1" lang="ja-JP" alt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7/29</a:t>
                      </a:r>
                    </a:p>
                    <a:p>
                      <a:pPr algn="ctr"/>
                      <a:r>
                        <a:rPr kumimoji="1" lang="en-US" altLang="ja-JP" dirty="0"/>
                        <a:t>–</a:t>
                      </a:r>
                    </a:p>
                    <a:p>
                      <a:pPr algn="ctr"/>
                      <a:r>
                        <a:rPr kumimoji="1" lang="en-US" altLang="ja-JP" dirty="0"/>
                        <a:t>8/8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8/9</a:t>
                      </a:r>
                    </a:p>
                    <a:p>
                      <a:pPr algn="ctr"/>
                      <a:r>
                        <a:rPr kumimoji="1" lang="en-US" altLang="ja-JP" dirty="0"/>
                        <a:t>–</a:t>
                      </a:r>
                    </a:p>
                    <a:p>
                      <a:pPr algn="ctr"/>
                      <a:r>
                        <a:rPr kumimoji="1" lang="en-US" altLang="ja-JP" dirty="0"/>
                        <a:t>9/30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9/29</a:t>
                      </a:r>
                      <a:endParaRPr kumimoji="1" lang="ja-JP" alt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10/1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11/21</a:t>
                      </a:r>
                    </a:p>
                    <a:p>
                      <a:pPr algn="ctr"/>
                      <a:r>
                        <a:rPr kumimoji="1" lang="en-US" altLang="ja-JP" dirty="0"/>
                        <a:t>–</a:t>
                      </a:r>
                    </a:p>
                    <a:p>
                      <a:pPr algn="ctr"/>
                      <a:r>
                        <a:rPr kumimoji="1" lang="en-US" altLang="ja-JP" dirty="0"/>
                        <a:t>11/27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11/28</a:t>
                      </a:r>
                      <a:endParaRPr kumimoji="1" lang="ja-JP" alt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12/27</a:t>
                      </a:r>
                    </a:p>
                    <a:p>
                      <a:pPr algn="ctr"/>
                      <a:r>
                        <a:rPr kumimoji="1" lang="en-US" altLang="ja-JP" dirty="0"/>
                        <a:t>–</a:t>
                      </a:r>
                    </a:p>
                    <a:p>
                      <a:pPr algn="ctr"/>
                      <a:r>
                        <a:rPr kumimoji="1" lang="en-US" altLang="ja-JP" dirty="0"/>
                        <a:t>1/4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1/27</a:t>
                      </a:r>
                    </a:p>
                    <a:p>
                      <a:pPr algn="ctr"/>
                      <a:r>
                        <a:rPr kumimoji="1" lang="en-US" altLang="ja-JP" dirty="0"/>
                        <a:t>–</a:t>
                      </a:r>
                    </a:p>
                    <a:p>
                      <a:pPr algn="ctr"/>
                      <a:r>
                        <a:rPr kumimoji="1" lang="en-US" altLang="ja-JP" dirty="0"/>
                        <a:t>2/5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2/6</a:t>
                      </a:r>
                    </a:p>
                    <a:p>
                      <a:pPr algn="ctr"/>
                      <a:r>
                        <a:rPr kumimoji="1" lang="en-US" altLang="ja-JP" dirty="0"/>
                        <a:t>–</a:t>
                      </a:r>
                    </a:p>
                    <a:p>
                      <a:pPr algn="ctr"/>
                      <a:r>
                        <a:rPr kumimoji="1" lang="en-US" altLang="ja-JP" dirty="0"/>
                        <a:t>3/31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251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入学式</a:t>
                      </a:r>
                    </a:p>
                  </a:txBody>
                  <a:tcPr vert="eaVert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オリエンテーション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前期・第１ターム授業開始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第１ターム試験期間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第２ターム授業開始</a:t>
                      </a:r>
                    </a:p>
                  </a:txBody>
                  <a:tcPr vert="eaVert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前期・第２ターム試験期間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夏季休業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後期ガイダンス</a:t>
                      </a:r>
                    </a:p>
                  </a:txBody>
                  <a:tcPr vert="eaVert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後期・第３ターム授業開始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第３ターム試験期間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第４ターム授業開始</a:t>
                      </a:r>
                    </a:p>
                  </a:txBody>
                  <a:tcPr vert="eaVert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冬季休業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後期・第４ターム試験期間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学年末休業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1703111" y="6292547"/>
            <a:ext cx="880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土日祝日は原則休みだが、</a:t>
            </a:r>
            <a:r>
              <a:rPr kumimoji="1" lang="ja-JP" altLang="en-US" sz="2400" dirty="0">
                <a:solidFill>
                  <a:srgbClr val="0000CC"/>
                </a:solidFill>
              </a:rPr>
              <a:t>授業を行う日もあるので資料等を確認</a:t>
            </a:r>
          </a:p>
        </p:txBody>
      </p:sp>
      <p:sp>
        <p:nvSpPr>
          <p:cNvPr id="3" name="角丸四角形吹き出し 6">
            <a:extLst>
              <a:ext uri="{FF2B5EF4-FFF2-40B4-BE49-F238E27FC236}">
                <a16:creationId xmlns:a16="http://schemas.microsoft.com/office/drawing/2014/main" id="{269D5BF6-11EF-5533-4C22-EF10D3609A31}"/>
              </a:ext>
            </a:extLst>
          </p:cNvPr>
          <p:cNvSpPr/>
          <p:nvPr/>
        </p:nvSpPr>
        <p:spPr>
          <a:xfrm>
            <a:off x="7165300" y="5687122"/>
            <a:ext cx="2398427" cy="605423"/>
          </a:xfrm>
          <a:prstGeom prst="wedgeRoundRectCallout">
            <a:avLst>
              <a:gd name="adj1" fmla="val -48330"/>
              <a:gd name="adj2" fmla="val -107090"/>
              <a:gd name="adj3" fmla="val 16667"/>
            </a:avLst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u="sng" dirty="0">
                <a:solidFill>
                  <a:srgbClr val="C00000"/>
                </a:solidFill>
              </a:rPr>
              <a:t>11/24</a:t>
            </a:r>
            <a:r>
              <a:rPr kumimoji="1" lang="en-US" altLang="ja-JP" sz="2000" b="1" u="sng" dirty="0">
                <a:solidFill>
                  <a:schemeClr val="tx1"/>
                </a:solidFill>
              </a:rPr>
              <a:t> </a:t>
            </a:r>
            <a:r>
              <a:rPr kumimoji="1" lang="ja-JP" altLang="en-US" sz="2000" b="1" u="sng" dirty="0">
                <a:solidFill>
                  <a:schemeClr val="tx1"/>
                </a:solidFill>
              </a:rPr>
              <a:t>は授業日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43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各クラスのチューター</a:t>
            </a:r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2253323" y="1291941"/>
          <a:ext cx="7685353" cy="5151120"/>
        </p:xfrm>
        <a:graphic>
          <a:graphicData uri="http://schemas.openxmlformats.org/drawingml/2006/table">
            <a:tbl>
              <a:tblPr firstRow="1" bandRow="1"/>
              <a:tblGrid>
                <a:gridCol w="1356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チューター１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チューター２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A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稲木　雅人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児島　彰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B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藤原　真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窪田　昌史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C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新　浩一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山口　隼平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D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目良　和也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黒澤　義明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E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黒木　進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佐藤　倫治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F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宮﨑　大輔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王　超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G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佐藤　康臣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辻　勝弘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H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高井　博之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高橋　雄三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I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齊藤　充行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川本　佳代</a:t>
                      </a:r>
                      <a:endParaRPr kumimoji="1" lang="ja-JP" altLang="en-US" sz="2000" spc="-9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J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中野　靖久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spc="-200" baseline="0" dirty="0"/>
                        <a:t>アル・ファリシィ・ムハンマド・サルマン</a:t>
                      </a:r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K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釘宮　章光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長谷川　義大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L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香田　次郎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伊藤　孝弘</a:t>
                      </a:r>
                      <a:endParaRPr kumimoji="1" lang="ja-JP" altLang="en-US" sz="1800" spc="-2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四角形吹き出し 11"/>
          <p:cNvSpPr/>
          <p:nvPr/>
        </p:nvSpPr>
        <p:spPr>
          <a:xfrm>
            <a:off x="6725630" y="252711"/>
            <a:ext cx="3670479" cy="642578"/>
          </a:xfrm>
          <a:prstGeom prst="wedgeRectCallout">
            <a:avLst>
              <a:gd name="adj1" fmla="val -74322"/>
              <a:gd name="adj2" fmla="val 1118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400" dirty="0">
                <a:solidFill>
                  <a:srgbClr val="3333FF"/>
                </a:solidFill>
              </a:rPr>
              <a:t>皆さんの担任のような</a:t>
            </a:r>
            <a:r>
              <a:rPr lang="ja-JP" altLang="en-US" sz="2400" dirty="0">
                <a:solidFill>
                  <a:srgbClr val="3333FF"/>
                </a:solidFill>
              </a:rPr>
              <a:t>存在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34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教務委員と学生委員の紹介</a:t>
            </a:r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2794000" y="1268190"/>
          <a:ext cx="6453031" cy="5151120"/>
        </p:xfrm>
        <a:graphic>
          <a:graphicData uri="http://schemas.openxmlformats.org/drawingml/2006/table">
            <a:tbl>
              <a:tblPr firstRow="1" bandRow="1"/>
              <a:tblGrid>
                <a:gridCol w="2301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教務委員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学生委員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A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（小畑　博靖</a:t>
                      </a:r>
                      <a:r>
                        <a:rPr kumimoji="1" lang="en-US" altLang="ja-JP" sz="2000" dirty="0"/>
                        <a:t>*</a:t>
                      </a:r>
                      <a:r>
                        <a:rPr kumimoji="1" lang="ja-JP" altLang="en-US" sz="2000" dirty="0"/>
                        <a:t>）</a:t>
                      </a:r>
                    </a:p>
                    <a:p>
                      <a:r>
                        <a:rPr kumimoji="1" lang="ja-JP" altLang="en-US" sz="2000" dirty="0"/>
                        <a:t>舟阪　淳一</a:t>
                      </a:r>
                    </a:p>
                    <a:p>
                      <a:r>
                        <a:rPr kumimoji="1" lang="ja-JP" altLang="en-US" sz="2000" dirty="0"/>
                        <a:t>上土井　陽子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zh-TW" altLang="en-US" sz="2000" dirty="0"/>
                        <a:t>弘中</a:t>
                      </a:r>
                      <a:r>
                        <a:rPr kumimoji="1" lang="ja-JP" altLang="en-US" sz="2000" dirty="0"/>
                        <a:t>　</a:t>
                      </a:r>
                      <a:r>
                        <a:rPr kumimoji="1" lang="zh-TW" altLang="en-US" sz="2000" dirty="0"/>
                        <a:t>哲夫</a:t>
                      </a:r>
                      <a:r>
                        <a:rPr kumimoji="1" lang="en-US" altLang="zh-TW" sz="2000" dirty="0"/>
                        <a:t>*</a:t>
                      </a:r>
                      <a:endParaRPr kumimoji="1" lang="zh-TW" altLang="en-US" sz="2000" dirty="0"/>
                    </a:p>
                    <a:p>
                      <a:r>
                        <a:rPr kumimoji="1" lang="zh-TW" altLang="en-US" sz="2000" dirty="0"/>
                        <a:t>高橋</a:t>
                      </a:r>
                      <a:r>
                        <a:rPr kumimoji="1" lang="ja-JP" altLang="en-US" sz="2000" dirty="0"/>
                        <a:t>　</a:t>
                      </a:r>
                      <a:r>
                        <a:rPr kumimoji="1" lang="zh-TW" altLang="en-US" sz="2000" dirty="0"/>
                        <a:t>賢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B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C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D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田村　慶一</a:t>
                      </a:r>
                      <a:endParaRPr kumimoji="1" lang="zh-TW" altLang="en-US" sz="2000" dirty="0"/>
                    </a:p>
                    <a:p>
                      <a:r>
                        <a:rPr kumimoji="1" lang="zh-TW" altLang="en-US" sz="2000" dirty="0"/>
                        <a:t>宮崎</a:t>
                      </a:r>
                      <a:r>
                        <a:rPr kumimoji="1" lang="ja-JP" altLang="en-US" sz="2000" dirty="0"/>
                        <a:t>　</a:t>
                      </a:r>
                      <a:r>
                        <a:rPr kumimoji="1" lang="zh-TW" altLang="en-US" sz="2000" dirty="0"/>
                        <a:t>大輔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松原　行宏</a:t>
                      </a:r>
                      <a:endParaRPr kumimoji="1" lang="en-US" altLang="ja-JP" sz="2000" dirty="0"/>
                    </a:p>
                    <a:p>
                      <a:r>
                        <a:rPr kumimoji="1" lang="ja-JP" altLang="en-US" sz="2000" dirty="0"/>
                        <a:t>黒木　進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E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F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G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（小野　貴彦</a:t>
                      </a:r>
                      <a:r>
                        <a:rPr kumimoji="1" lang="en-US" altLang="ja-JP" sz="2000" dirty="0"/>
                        <a:t>**</a:t>
                      </a:r>
                      <a:r>
                        <a:rPr kumimoji="1" lang="ja-JP" altLang="en-US" sz="2000" dirty="0"/>
                        <a:t>）</a:t>
                      </a:r>
                      <a:endParaRPr kumimoji="1" lang="en-US" altLang="zh-TW" sz="2000" dirty="0"/>
                    </a:p>
                    <a:p>
                      <a:r>
                        <a:rPr kumimoji="1" lang="zh-TW" altLang="en-US" sz="2000" dirty="0"/>
                        <a:t>田中</a:t>
                      </a:r>
                      <a:r>
                        <a:rPr kumimoji="1" lang="ja-JP" altLang="en-US" sz="2000" dirty="0"/>
                        <a:t>　</a:t>
                      </a:r>
                      <a:r>
                        <a:rPr kumimoji="1" lang="zh-TW" altLang="en-US" sz="2000" dirty="0"/>
                        <a:t>輝雄</a:t>
                      </a:r>
                    </a:p>
                    <a:p>
                      <a:r>
                        <a:rPr kumimoji="1" lang="ja-JP" altLang="en-US" sz="2000" dirty="0"/>
                        <a:t>脇田　航</a:t>
                      </a:r>
                      <a:endParaRPr kumimoji="1" lang="zh-TW" altLang="en-US" sz="2000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中山　仁史</a:t>
                      </a:r>
                      <a:endParaRPr kumimoji="1" lang="en-US" altLang="ja-JP" sz="2000" dirty="0"/>
                    </a:p>
                    <a:p>
                      <a:r>
                        <a:rPr kumimoji="1" lang="ja-JP" altLang="en-US" sz="2000" dirty="0"/>
                        <a:t>桑田　精一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H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I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J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長谷川　義大</a:t>
                      </a:r>
                    </a:p>
                    <a:p>
                      <a:r>
                        <a:rPr kumimoji="1" lang="ja-JP" altLang="en-US" sz="2000" dirty="0"/>
                        <a:t>鷹野　優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ja-JP" altLang="en-US" sz="2000" dirty="0"/>
                        <a:t>式田　光宏</a:t>
                      </a:r>
                      <a:r>
                        <a:rPr kumimoji="1" lang="en-US" altLang="ja-JP" sz="2000" dirty="0"/>
                        <a:t>**</a:t>
                      </a:r>
                      <a:endParaRPr kumimoji="1" lang="zh-TW" altLang="en-US" sz="2000" dirty="0"/>
                    </a:p>
                    <a:p>
                      <a:r>
                        <a:rPr kumimoji="1" lang="ja-JP" altLang="en-US" sz="2000" dirty="0"/>
                        <a:t>常盤　達司</a:t>
                      </a:r>
                      <a:endParaRPr kumimoji="1" lang="zh-TW" altLang="en-US" sz="2000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K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2000" dirty="0"/>
                        <a:t>L</a:t>
                      </a:r>
                      <a:r>
                        <a:rPr kumimoji="1" lang="ja-JP" altLang="en-US" sz="2000" dirty="0"/>
                        <a:t>クラス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四角形吹き出し 11"/>
          <p:cNvSpPr/>
          <p:nvPr/>
        </p:nvSpPr>
        <p:spPr>
          <a:xfrm>
            <a:off x="7456868" y="252711"/>
            <a:ext cx="2884865" cy="642578"/>
          </a:xfrm>
          <a:prstGeom prst="wedgeRectCallout">
            <a:avLst>
              <a:gd name="adj1" fmla="val -85868"/>
              <a:gd name="adj2" fmla="val 123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>
                <a:solidFill>
                  <a:srgbClr val="3333FF"/>
                </a:solidFill>
              </a:rPr>
              <a:t>教務関係のサポート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9116304" y="1589967"/>
            <a:ext cx="2884865" cy="642578"/>
          </a:xfrm>
          <a:prstGeom prst="wedgeRectCallout">
            <a:avLst>
              <a:gd name="adj1" fmla="val -76047"/>
              <a:gd name="adj2" fmla="val -588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>
                <a:solidFill>
                  <a:srgbClr val="3333FF"/>
                </a:solidFill>
              </a:rPr>
              <a:t>学生生活のサポート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311612" y="6419310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* </a:t>
            </a:r>
            <a:r>
              <a:rPr kumimoji="1" lang="ja-JP" altLang="en-US" dirty="0"/>
              <a:t>委員長　　　　</a:t>
            </a:r>
            <a:r>
              <a:rPr kumimoji="1" lang="en-US" altLang="ja-JP" dirty="0"/>
              <a:t>** </a:t>
            </a:r>
            <a:r>
              <a:rPr kumimoji="1" lang="ja-JP" altLang="en-US" dirty="0"/>
              <a:t>副委員長</a:t>
            </a:r>
          </a:p>
        </p:txBody>
      </p:sp>
    </p:spTree>
    <p:extLst>
      <p:ext uri="{BB962C8B-B14F-4D97-AF65-F5344CB8AC3E}">
        <p14:creationId xmlns:p14="http://schemas.microsoft.com/office/powerpoint/2010/main" val="2400707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学生案内、学修の手引きとシラバス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5106" y="1281626"/>
            <a:ext cx="107817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学生生活に関わることはすべて</a:t>
            </a:r>
            <a:r>
              <a:rPr kumimoji="1" lang="ja-JP" altLang="en-US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hlinkClick r:id="rId3"/>
              </a:rPr>
              <a:t>学生案内</a:t>
            </a:r>
            <a:r>
              <a:rPr kumimoji="1" lang="en-US" altLang="ja-JP" sz="28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hlinkClick r:id="rId3"/>
              </a:rPr>
              <a:t>(Web)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に記載されている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困ったこと・疑問・悩み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があったら、学生案内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(Web)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を確認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答えが見つかる場合が多い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卒業するまで必要なのでブックマークしておくと良い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同様に、授業や履修に関わることは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hlinkClick r:id="rId4"/>
              </a:rPr>
              <a:t>学修の手引き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に記載されている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講義内容は</a:t>
            </a:r>
            <a:r>
              <a:rPr kumimoji="1" lang="en-US" altLang="ja-JP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hlinkClick r:id="rId5"/>
              </a:rPr>
              <a:t>Web</a:t>
            </a:r>
            <a:r>
              <a:rPr kumimoji="1" lang="ja-JP" altLang="en-US" sz="2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hlinkClick r:id="rId5"/>
              </a:rPr>
              <a:t>掲載のシラバス（授業概要）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で確認できる</a:t>
            </a:r>
            <a:endParaRPr kumimoji="1" lang="en-US" altLang="ja-JP" sz="28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8777890" y="2472892"/>
            <a:ext cx="3317128" cy="888375"/>
          </a:xfrm>
          <a:prstGeom prst="wedgeRoundRectCallout">
            <a:avLst>
              <a:gd name="adj1" fmla="val -40678"/>
              <a:gd name="adj2" fmla="val -85629"/>
              <a:gd name="adj3" fmla="val 16667"/>
            </a:avLst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学則や各所への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問合せ先も載っている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2651563" y="5308169"/>
            <a:ext cx="6906801" cy="965359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学生案内（</a:t>
            </a:r>
            <a:r>
              <a:rPr kumimoji="1" lang="en-US" altLang="ja-JP" sz="2800" dirty="0"/>
              <a:t>Web</a:t>
            </a:r>
            <a:r>
              <a:rPr kumimoji="1" lang="ja-JP" altLang="en-US" sz="2800" dirty="0"/>
              <a:t>）や学修の手引きは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ウェブ上で２４時間いつでも貴方をサポート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05171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最後に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4008" y="1192847"/>
            <a:ext cx="11481622" cy="4674553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大学入学がゴールではありません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卒業・就職もゴールではありません</a:t>
            </a:r>
            <a:endParaRPr lang="en-US" altLang="ja-JP" dirty="0"/>
          </a:p>
          <a:p>
            <a:pPr marL="738696" lvl="1" indent="-446088"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ja-JP" altLang="en-US" dirty="0"/>
              <a:t>大学は</a:t>
            </a:r>
            <a:r>
              <a:rPr lang="ja-JP" altLang="en-US" b="1" dirty="0">
                <a:solidFill>
                  <a:srgbClr val="0000CC"/>
                </a:solidFill>
              </a:rPr>
              <a:t>社会での活躍に向けた訓練</a:t>
            </a:r>
            <a:r>
              <a:rPr lang="ja-JP" altLang="en-US" dirty="0"/>
              <a:t>をするところです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社会でも活躍する人財になれるよう、</a:t>
            </a:r>
            <a:r>
              <a:rPr lang="ja-JP" altLang="en-US" b="1" dirty="0"/>
              <a:t>丁寧に教育</a:t>
            </a:r>
            <a:r>
              <a:rPr lang="ja-JP" altLang="en-US" dirty="0"/>
              <a:t>します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単に知識・技能を覚えるだけでは、継続的な活躍は困難です</a:t>
            </a:r>
            <a:endParaRPr lang="en-US" altLang="ja-JP" dirty="0"/>
          </a:p>
          <a:p>
            <a:pPr marL="738696" lvl="1" indent="-446088">
              <a:buFont typeface="Wingdings" panose="05000000000000000000" pitchFamily="2" charset="2"/>
              <a:buChar char="l"/>
            </a:pPr>
            <a:r>
              <a:rPr lang="ja-JP" altLang="en-US" dirty="0"/>
              <a:t>丁寧な教育を念頭に、過度な詰め込み教育は避けたいと思います</a:t>
            </a:r>
            <a:endParaRPr lang="en-US" altLang="ja-JP" dirty="0"/>
          </a:p>
          <a:p>
            <a:pPr marL="738696" lvl="1" indent="-446088"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ja-JP" altLang="en-US" dirty="0"/>
              <a:t>自分で学習を継続できるよう</a:t>
            </a:r>
            <a:r>
              <a:rPr lang="ja-JP" altLang="en-US" b="1" dirty="0">
                <a:solidFill>
                  <a:srgbClr val="0000CC"/>
                </a:solidFill>
              </a:rPr>
              <a:t>「学び方」を修得</a:t>
            </a:r>
            <a:r>
              <a:rPr lang="ja-JP" altLang="en-US" dirty="0"/>
              <a:t>してもらえればと思います</a:t>
            </a:r>
            <a:endParaRPr lang="en-US" altLang="ja-JP" dirty="0"/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ja-JP" altLang="en-US" b="1" dirty="0"/>
              <a:t>我々教員は、皆さんの主体的な学びを応援します</a:t>
            </a:r>
            <a:endParaRPr lang="en-US" altLang="ja-JP" b="1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5850463" y="1282539"/>
            <a:ext cx="3182643" cy="817574"/>
          </a:xfrm>
          <a:prstGeom prst="wedgeRoundRectCallout">
            <a:avLst>
              <a:gd name="adj1" fmla="val -65715"/>
              <a:gd name="adj2" fmla="val -2387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</a:rPr>
              <a:t>大学を遊んで過ごせる時代は終わりました</a:t>
            </a:r>
          </a:p>
        </p:txBody>
      </p:sp>
      <p:pic>
        <p:nvPicPr>
          <p:cNvPr id="1028" name="Picture 4" descr="https://2.bp.blogspot.com/-cm2Yugyugpg/VoX5ZrhR79I/AAAAAAAA2VM/hgsDUJ96E_Y/s800/message_goseichou_m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393" y="3832076"/>
            <a:ext cx="2577774" cy="28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349708" y="5689575"/>
            <a:ext cx="751516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不明な点や詳細に関する質問は教務委員へ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2800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kyomu-info2025@m.hiroshima-cu.ac.jp</a:t>
            </a:r>
            <a:endParaRPr kumimoji="1" lang="en-US" altLang="ja-JP" sz="2800" dirty="0">
              <a:solidFill>
                <a:srgbClr val="0000CC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8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授業時間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334900" y="1320087"/>
          <a:ext cx="6226789" cy="4572000"/>
        </p:xfrm>
        <a:graphic>
          <a:graphicData uri="http://schemas.openxmlformats.org/drawingml/2006/table">
            <a:tbl>
              <a:tblPr firstRow="1" bandRow="1"/>
              <a:tblGrid>
                <a:gridCol w="255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</a:rPr>
                        <a:t>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/>
                          </a:solidFill>
                        </a:rPr>
                        <a:t>時刻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１時限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9:00 – 10:30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２時限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10:40 – 12:10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6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お昼休み</a:t>
                      </a:r>
                      <a:endParaRPr kumimoji="1" lang="en-US" altLang="ja-JP" sz="2800" dirty="0"/>
                    </a:p>
                    <a:p>
                      <a:pPr algn="ctr"/>
                      <a:r>
                        <a:rPr kumimoji="1" lang="ja-JP" altLang="en-US" sz="2800" dirty="0"/>
                        <a:t>（昼食）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12:10 – 13:00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３時限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13:00 – 14:30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４時限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14:40 – 16:10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５時限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16:20 – 17:50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Verdana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800" dirty="0"/>
                        <a:t>６時限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18:00</a:t>
                      </a:r>
                      <a:r>
                        <a:rPr kumimoji="1" lang="en-US" altLang="ja-JP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19:30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555537" y="5943396"/>
            <a:ext cx="5708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授業：</a:t>
            </a:r>
            <a:r>
              <a:rPr kumimoji="1" lang="en-US" altLang="ja-JP" sz="2400" dirty="0"/>
              <a:t>90</a:t>
            </a:r>
            <a:r>
              <a:rPr kumimoji="1" lang="ja-JP" altLang="en-US" sz="2400" dirty="0"/>
              <a:t>分　　　休憩：</a:t>
            </a:r>
            <a:r>
              <a:rPr kumimoji="1" lang="en-US" altLang="ja-JP" sz="2400" dirty="0"/>
              <a:t>10</a:t>
            </a:r>
            <a:r>
              <a:rPr kumimoji="1" lang="ja-JP" altLang="en-US" sz="2400" dirty="0"/>
              <a:t>分　　　お昼：</a:t>
            </a:r>
            <a:r>
              <a:rPr kumimoji="1" lang="en-US" altLang="ja-JP" sz="2400" dirty="0"/>
              <a:t>50</a:t>
            </a:r>
            <a:r>
              <a:rPr kumimoji="1" lang="ja-JP" altLang="en-US" sz="2400" dirty="0"/>
              <a:t>分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907063" y="5272376"/>
            <a:ext cx="2002036" cy="797881"/>
          </a:xfrm>
          <a:prstGeom prst="wedgeRectCallout">
            <a:avLst>
              <a:gd name="adj1" fmla="val 85245"/>
              <a:gd name="adj2" fmla="val -154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>
                <a:solidFill>
                  <a:srgbClr val="3333FF"/>
                </a:solidFill>
              </a:rPr>
              <a:t>補講時のみ（普段はない）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92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学修システム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UNIPA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での出席確認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ja-JP" altLang="en-US" sz="3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全授業で必須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071" y="3905003"/>
            <a:ext cx="1144247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スマホでも手軽に出席登録可能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オンライン授業や実技・実習系でも全授業で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代返や学外での不正登録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などは 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IP 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アドレスやログ等でわかります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不正発覚の際は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出席登録取り消し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の上で、悪質な場合は処罰も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4933" y="1364532"/>
            <a:ext cx="4695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各授業の開始時に</a:t>
            </a:r>
            <a:endParaRPr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5176" y="1992578"/>
            <a:ext cx="7359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UNIPA </a:t>
            </a:r>
            <a:r>
              <a:rPr lang="ja-JP" altLang="en-US" sz="36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へログイン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出欠確認画面で</a:t>
            </a:r>
            <a:r>
              <a:rPr lang="ja-JP" altLang="en-US" sz="36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出席をクリック</a:t>
            </a:r>
            <a:endParaRPr lang="en-US" altLang="ja-JP" sz="3600" b="1" dirty="0">
              <a:solidFill>
                <a:srgbClr val="0000C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必要に応じて</a:t>
            </a:r>
            <a:r>
              <a:rPr lang="ja-JP" altLang="en-US" sz="36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出席コードを入力</a:t>
            </a:r>
            <a:endParaRPr lang="en-US" altLang="ja-JP" sz="3600" b="1" dirty="0">
              <a:solidFill>
                <a:srgbClr val="0000C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左中かっこ 3"/>
          <p:cNvSpPr/>
          <p:nvPr/>
        </p:nvSpPr>
        <p:spPr>
          <a:xfrm>
            <a:off x="698900" y="2106587"/>
            <a:ext cx="293915" cy="14429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吹き出し 7">
            <a:extLst>
              <a:ext uri="{FF2B5EF4-FFF2-40B4-BE49-F238E27FC236}">
                <a16:creationId xmlns:a16="http://schemas.microsoft.com/office/drawing/2014/main" id="{D2F43792-012A-BD91-BC93-9E477465A592}"/>
              </a:ext>
            </a:extLst>
          </p:cNvPr>
          <p:cNvSpPr/>
          <p:nvPr/>
        </p:nvSpPr>
        <p:spPr>
          <a:xfrm>
            <a:off x="6467301" y="1235648"/>
            <a:ext cx="5498873" cy="892840"/>
          </a:xfrm>
          <a:prstGeom prst="wedgeRectCallout">
            <a:avLst>
              <a:gd name="adj1" fmla="val -32053"/>
              <a:gd name="adj2" fmla="val -9007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大学として</a:t>
            </a:r>
            <a:r>
              <a:rPr lang="ja-JP" altLang="en-US" sz="2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出欠の厳格管理は今や必須</a:t>
            </a:r>
            <a:endParaRPr lang="en-US" altLang="ja-JP" sz="2400" b="1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システムでお互い効率的に行う</a:t>
            </a:r>
            <a:endParaRPr kumimoji="1" lang="ja-JP" altLang="en-US" sz="2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四角形吹き出し 5">
            <a:extLst>
              <a:ext uri="{FF2B5EF4-FFF2-40B4-BE49-F238E27FC236}">
                <a16:creationId xmlns:a16="http://schemas.microsoft.com/office/drawing/2014/main" id="{798CB546-37A2-9E6A-1B84-CBDF317ABB81}"/>
              </a:ext>
            </a:extLst>
          </p:cNvPr>
          <p:cNvSpPr/>
          <p:nvPr/>
        </p:nvSpPr>
        <p:spPr>
          <a:xfrm>
            <a:off x="8495606" y="2607737"/>
            <a:ext cx="3470569" cy="892839"/>
          </a:xfrm>
          <a:prstGeom prst="wedgeRectCallout">
            <a:avLst>
              <a:gd name="adj1" fmla="val -60625"/>
              <a:gd name="adj2" fmla="val 363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各授業で教員より提示</a:t>
            </a:r>
            <a:endParaRPr lang="en-US" altLang="ja-JP" sz="2400" dirty="0">
              <a:solidFill>
                <a:srgbClr val="3333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20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0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各教員の指示に従うこと</a:t>
            </a:r>
            <a:r>
              <a:rPr kumimoji="1" lang="en-US" altLang="ja-JP" sz="20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2000" dirty="0">
              <a:solidFill>
                <a:srgbClr val="3333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四角形吹き出し 7">
            <a:extLst>
              <a:ext uri="{FF2B5EF4-FFF2-40B4-BE49-F238E27FC236}">
                <a16:creationId xmlns:a16="http://schemas.microsoft.com/office/drawing/2014/main" id="{C1246C4F-EB6F-367F-390F-3B816E43AE2F}"/>
              </a:ext>
            </a:extLst>
          </p:cNvPr>
          <p:cNvSpPr/>
          <p:nvPr/>
        </p:nvSpPr>
        <p:spPr>
          <a:xfrm>
            <a:off x="9091352" y="3741115"/>
            <a:ext cx="2874823" cy="892840"/>
          </a:xfrm>
          <a:prstGeom prst="wedgeRectCallout">
            <a:avLst>
              <a:gd name="adj1" fmla="val -70800"/>
              <a:gd name="adj2" fmla="val 6540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教室にいなければすぐにばれます</a:t>
            </a:r>
            <a:endParaRPr kumimoji="1" lang="ja-JP" altLang="en-US" sz="2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角丸四角形 10">
            <a:extLst>
              <a:ext uri="{FF2B5EF4-FFF2-40B4-BE49-F238E27FC236}">
                <a16:creationId xmlns:a16="http://schemas.microsoft.com/office/drawing/2014/main" id="{1D8FFAB8-A60B-9213-E107-28A877C509F1}"/>
              </a:ext>
            </a:extLst>
          </p:cNvPr>
          <p:cNvSpPr/>
          <p:nvPr/>
        </p:nvSpPr>
        <p:spPr>
          <a:xfrm>
            <a:off x="1737359" y="5767335"/>
            <a:ext cx="10228815" cy="9653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未登録</a:t>
            </a:r>
            <a:r>
              <a:rPr kumimoji="1"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欠席</a:t>
            </a:r>
            <a:r>
              <a:rPr kumimoji="1"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が続く</a:t>
            </a:r>
            <a:r>
              <a:rPr kumimoji="1"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場合「</a:t>
            </a:r>
            <a:r>
              <a:rPr kumimoji="1" lang="ja-JP" altLang="en-US" sz="2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トラブルに巻き込まれた恐れあり</a:t>
            </a:r>
            <a:r>
              <a:rPr kumimoji="1"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ja-JP" altLang="en-US" sz="2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保証人へ連絡</a:t>
            </a:r>
            <a:r>
              <a:rPr kumimoji="1"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することもあるので注意（</a:t>
            </a:r>
            <a:r>
              <a:rPr kumimoji="1" lang="ja-JP" altLang="en-US" sz="2800" b="1" dirty="0">
                <a:solidFill>
                  <a:srgbClr val="0000C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見守りの観点</a:t>
            </a:r>
            <a:r>
              <a:rPr kumimoji="1"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28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58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授業中のスマホ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利用禁止</a:t>
            </a:r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D49D417D-F429-09F0-95F6-33612FF4A564}"/>
              </a:ext>
            </a:extLst>
          </p:cNvPr>
          <p:cNvSpPr txBox="1">
            <a:spLocks/>
          </p:cNvSpPr>
          <p:nvPr/>
        </p:nvSpPr>
        <p:spPr>
          <a:xfrm>
            <a:off x="1692862" y="1206806"/>
            <a:ext cx="4932384" cy="333553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defRPr>
            </a:lvl1pPr>
          </a:lstStyle>
          <a:p>
            <a:r>
              <a:rPr lang="ja-JP" altLang="en-US" sz="7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授業中の</a:t>
            </a:r>
            <a:br>
              <a:rPr lang="en-US" altLang="ja-JP" sz="72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スマホ利用</a:t>
            </a:r>
            <a:br>
              <a:rPr lang="en-US" altLang="ja-JP" sz="72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72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原則禁止！</a:t>
            </a:r>
          </a:p>
        </p:txBody>
      </p:sp>
      <p:pic>
        <p:nvPicPr>
          <p:cNvPr id="7" name="Picture 2" descr="スマートフォン禁止のマーク">
            <a:extLst>
              <a:ext uri="{FF2B5EF4-FFF2-40B4-BE49-F238E27FC236}">
                <a16:creationId xmlns:a16="http://schemas.microsoft.com/office/drawing/2014/main" id="{9FCDF2E8-A911-E9FE-2D35-B1CAF284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7076904" y="1189747"/>
            <a:ext cx="3197627" cy="31879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字幕 2">
            <a:extLst>
              <a:ext uri="{FF2B5EF4-FFF2-40B4-BE49-F238E27FC236}">
                <a16:creationId xmlns:a16="http://schemas.microsoft.com/office/drawing/2014/main" id="{C2DE974D-0DEE-6C30-A461-DF453510C2AC}"/>
              </a:ext>
            </a:extLst>
          </p:cNvPr>
          <p:cNvSpPr txBox="1">
            <a:spLocks/>
          </p:cNvSpPr>
          <p:nvPr/>
        </p:nvSpPr>
        <p:spPr>
          <a:xfrm>
            <a:off x="2453420" y="5689178"/>
            <a:ext cx="8863262" cy="94759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0" tIns="45720" rIns="0" bIns="45720" rtlCol="0" anchor="b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著作権・肖像権の侵害</a:t>
            </a:r>
            <a:r>
              <a:rPr lang="ja-JP" altLang="en-US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の恐れあり！</a:t>
            </a:r>
            <a:endParaRPr lang="ja-JP" altLang="en-US" sz="4000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字幕 2">
            <a:extLst>
              <a:ext uri="{FF2B5EF4-FFF2-40B4-BE49-F238E27FC236}">
                <a16:creationId xmlns:a16="http://schemas.microsoft.com/office/drawing/2014/main" id="{2E3AF129-3961-6643-3E9B-602D1D5F3478}"/>
              </a:ext>
            </a:extLst>
          </p:cNvPr>
          <p:cNvSpPr txBox="1">
            <a:spLocks/>
          </p:cNvSpPr>
          <p:nvPr/>
        </p:nvSpPr>
        <p:spPr>
          <a:xfrm>
            <a:off x="733426" y="4953177"/>
            <a:ext cx="10696576" cy="947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授業風景の撮影＆ネットへのアップ </a:t>
            </a:r>
            <a:r>
              <a:rPr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公開</a:t>
            </a:r>
            <a:r>
              <a:rPr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は</a:t>
            </a:r>
          </a:p>
        </p:txBody>
      </p:sp>
      <p:pic>
        <p:nvPicPr>
          <p:cNvPr id="15" name="Picture 4" descr="「注意」のイラスト文字">
            <a:extLst>
              <a:ext uri="{FF2B5EF4-FFF2-40B4-BE49-F238E27FC236}">
                <a16:creationId xmlns:a16="http://schemas.microsoft.com/office/drawing/2014/main" id="{AD143DA3-19D6-3190-03C7-5922FBEC9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88" y="5476703"/>
            <a:ext cx="1620729" cy="13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四角形吹き出し 5">
            <a:extLst>
              <a:ext uri="{FF2B5EF4-FFF2-40B4-BE49-F238E27FC236}">
                <a16:creationId xmlns:a16="http://schemas.microsoft.com/office/drawing/2014/main" id="{A6E3D3BD-6857-0DEA-4781-DE8E9375C700}"/>
              </a:ext>
            </a:extLst>
          </p:cNvPr>
          <p:cNvSpPr/>
          <p:nvPr/>
        </p:nvSpPr>
        <p:spPr>
          <a:xfrm>
            <a:off x="2061560" y="4402650"/>
            <a:ext cx="8379229" cy="480973"/>
          </a:xfrm>
          <a:prstGeom prst="wedgeRectCallout">
            <a:avLst>
              <a:gd name="adj1" fmla="val -37907"/>
              <a:gd name="adj2" fmla="val -8983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出席確認時は例外</a:t>
            </a:r>
            <a:r>
              <a:rPr lang="ja-JP" altLang="en-US" sz="24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0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0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授業で利用する際は各教員の指示に従うこと</a:t>
            </a:r>
            <a:r>
              <a:rPr kumimoji="1" lang="en-US" altLang="ja-JP" sz="2000" dirty="0">
                <a:solidFill>
                  <a:srgbClr val="3333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2000" dirty="0">
              <a:solidFill>
                <a:srgbClr val="3333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5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817F2B-422F-5DD1-A577-02DAED28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66" y="131838"/>
            <a:ext cx="10277473" cy="892840"/>
          </a:xfrm>
        </p:spPr>
        <p:txBody>
          <a:bodyPr>
            <a:normAutofit/>
          </a:bodyPr>
          <a:lstStyle/>
          <a:p>
            <a:r>
              <a:rPr kumimoji="1" lang="ja-JP" altLang="en-US"/>
              <a:t>感染症にかかった際の手続きについて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32F6C0-9996-0C41-B9F8-66109FB93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0" y="1233136"/>
            <a:ext cx="11749377" cy="466281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/>
              <a:t>＜１０月より下記に変更＞</a:t>
            </a:r>
            <a:endParaRPr kumimoji="1" lang="ja-JP" altLang="en-US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D14F1B9-D3CF-F2F6-CC4C-FD33D5F69C3E}"/>
              </a:ext>
            </a:extLst>
          </p:cNvPr>
          <p:cNvSpPr/>
          <p:nvPr/>
        </p:nvSpPr>
        <p:spPr>
          <a:xfrm>
            <a:off x="251790" y="305716"/>
            <a:ext cx="1397876" cy="71470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>
                <a:solidFill>
                  <a:schemeClr val="bg1"/>
                </a:solidFill>
              </a:rPr>
              <a:t>注意</a:t>
            </a:r>
          </a:p>
        </p:txBody>
      </p:sp>
      <p:pic>
        <p:nvPicPr>
          <p:cNvPr id="1028" name="Picture 4" descr="病院・医院の建物イラスト（医療）">
            <a:extLst>
              <a:ext uri="{FF2B5EF4-FFF2-40B4-BE49-F238E27FC236}">
                <a16:creationId xmlns:a16="http://schemas.microsoft.com/office/drawing/2014/main" id="{3EB348E8-DA8D-9B14-92C2-95BA93AF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7" y="2739388"/>
            <a:ext cx="1105733" cy="13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発熱のイラスト（男性）">
            <a:extLst>
              <a:ext uri="{FF2B5EF4-FFF2-40B4-BE49-F238E27FC236}">
                <a16:creationId xmlns:a16="http://schemas.microsoft.com/office/drawing/2014/main" id="{EEA04AE7-4C75-D8FA-C7F4-D4A7B8B3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" y="1627401"/>
            <a:ext cx="1029250" cy="10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ローチャート: 処理 7">
            <a:extLst>
              <a:ext uri="{FF2B5EF4-FFF2-40B4-BE49-F238E27FC236}">
                <a16:creationId xmlns:a16="http://schemas.microsoft.com/office/drawing/2014/main" id="{3098F2CB-9A5A-731F-D251-A9DB24229C61}"/>
              </a:ext>
            </a:extLst>
          </p:cNvPr>
          <p:cNvSpPr/>
          <p:nvPr/>
        </p:nvSpPr>
        <p:spPr>
          <a:xfrm>
            <a:off x="950728" y="1863508"/>
            <a:ext cx="2706872" cy="714703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/>
              <a:t>寒気・高熱で通学困難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E4E38D2-64EF-DA28-5BA1-F1C45E63C9FB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>
            <a:off x="2304164" y="2578211"/>
            <a:ext cx="0" cy="40585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ローチャート: 処理 10">
            <a:extLst>
              <a:ext uri="{FF2B5EF4-FFF2-40B4-BE49-F238E27FC236}">
                <a16:creationId xmlns:a16="http://schemas.microsoft.com/office/drawing/2014/main" id="{AC203BC1-4B25-8895-4187-9E19969F0927}"/>
              </a:ext>
            </a:extLst>
          </p:cNvPr>
          <p:cNvSpPr/>
          <p:nvPr/>
        </p:nvSpPr>
        <p:spPr>
          <a:xfrm>
            <a:off x="950728" y="2984062"/>
            <a:ext cx="2706872" cy="714703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/>
              <a:t>病院で診察してもらい</a:t>
            </a:r>
            <a:endParaRPr kumimoji="1" lang="en-US" altLang="ja-JP" sz="2000" dirty="0"/>
          </a:p>
          <a:p>
            <a:pPr algn="ctr"/>
            <a:r>
              <a:rPr kumimoji="1" lang="ja-JP" altLang="en-US" sz="2000"/>
              <a:t>感染症だった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4305200-85EB-174A-DFB0-BF01D8BD9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1537">
            <a:off x="4019539" y="1767682"/>
            <a:ext cx="2295007" cy="3238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577971-2809-7B91-A9B3-BE58FFA8DC74}"/>
              </a:ext>
            </a:extLst>
          </p:cNvPr>
          <p:cNvSpPr txBox="1"/>
          <p:nvPr/>
        </p:nvSpPr>
        <p:spPr>
          <a:xfrm>
            <a:off x="7025497" y="3857938"/>
            <a:ext cx="411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rgbClr val="FF0000"/>
                </a:solidFill>
              </a:rPr>
              <a:t>登校停止期間を出席扱いと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400">
                <a:solidFill>
                  <a:srgbClr val="FF0000"/>
                </a:solidFill>
              </a:rPr>
              <a:t>するために必要な手続きです</a:t>
            </a:r>
          </a:p>
        </p:txBody>
      </p:sp>
      <p:sp>
        <p:nvSpPr>
          <p:cNvPr id="17" name="フローチャート: 処理 16">
            <a:extLst>
              <a:ext uri="{FF2B5EF4-FFF2-40B4-BE49-F238E27FC236}">
                <a16:creationId xmlns:a16="http://schemas.microsoft.com/office/drawing/2014/main" id="{47587659-7185-4C24-8F0C-C9E04149A62D}"/>
              </a:ext>
            </a:extLst>
          </p:cNvPr>
          <p:cNvSpPr/>
          <p:nvPr/>
        </p:nvSpPr>
        <p:spPr>
          <a:xfrm>
            <a:off x="950728" y="4130684"/>
            <a:ext cx="2706872" cy="97089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u="sng">
                <a:solidFill>
                  <a:srgbClr val="FF0000"/>
                </a:solidFill>
              </a:rPr>
              <a:t>保健室とチューター</a:t>
            </a:r>
            <a:r>
              <a:rPr kumimoji="1" lang="ja-JP" altLang="en-US" sz="2000"/>
              <a:t>に感染症により欠席することを連絡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D612549-B16E-C7F0-5128-78D4114AC345}"/>
              </a:ext>
            </a:extLst>
          </p:cNvPr>
          <p:cNvCxnSpPr>
            <a:cxnSpLocks/>
            <a:stCxn id="11" idx="2"/>
            <a:endCxn id="17" idx="0"/>
          </p:cNvCxnSpPr>
          <p:nvPr/>
        </p:nvCxnSpPr>
        <p:spPr>
          <a:xfrm>
            <a:off x="2304164" y="3698765"/>
            <a:ext cx="0" cy="4319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フローチャート: 処理 28">
            <a:extLst>
              <a:ext uri="{FF2B5EF4-FFF2-40B4-BE49-F238E27FC236}">
                <a16:creationId xmlns:a16="http://schemas.microsoft.com/office/drawing/2014/main" id="{37100152-E2E9-1ADB-B5AE-2A5712E5D986}"/>
              </a:ext>
            </a:extLst>
          </p:cNvPr>
          <p:cNvSpPr/>
          <p:nvPr/>
        </p:nvSpPr>
        <p:spPr>
          <a:xfrm>
            <a:off x="950728" y="5533498"/>
            <a:ext cx="2706872" cy="97089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/>
              <a:t>医師に治癒したと診断されるまで登校停止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4381B55-FDA8-3AC5-304F-BDFEAE721560}"/>
              </a:ext>
            </a:extLst>
          </p:cNvPr>
          <p:cNvCxnSpPr>
            <a:cxnSpLocks/>
            <a:stCxn id="17" idx="2"/>
            <a:endCxn id="29" idx="0"/>
          </p:cNvCxnSpPr>
          <p:nvPr/>
        </p:nvCxnSpPr>
        <p:spPr>
          <a:xfrm>
            <a:off x="2304164" y="5101579"/>
            <a:ext cx="0" cy="4319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角丸四角形吹き出し 32">
            <a:extLst>
              <a:ext uri="{FF2B5EF4-FFF2-40B4-BE49-F238E27FC236}">
                <a16:creationId xmlns:a16="http://schemas.microsoft.com/office/drawing/2014/main" id="{158263B1-3715-20B8-6F38-20A04783D06B}"/>
              </a:ext>
            </a:extLst>
          </p:cNvPr>
          <p:cNvSpPr/>
          <p:nvPr/>
        </p:nvSpPr>
        <p:spPr>
          <a:xfrm>
            <a:off x="3782671" y="2182838"/>
            <a:ext cx="2343807" cy="1370409"/>
          </a:xfrm>
          <a:prstGeom prst="wedgeRoundRectCallout">
            <a:avLst>
              <a:gd name="adj1" fmla="val -65228"/>
              <a:gd name="adj2" fmla="val 35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FF0000"/>
                </a:solidFill>
              </a:rPr>
              <a:t>感染症罹患証明書（大学指定様式）</a:t>
            </a:r>
            <a:r>
              <a:rPr kumimoji="1" lang="ja-JP" altLang="en-US">
                <a:solidFill>
                  <a:schemeClr val="tx1"/>
                </a:solidFill>
              </a:rPr>
              <a:t>を持参して病院で記載してもらう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BDBA50E4-3125-A86C-BB9B-B2CCF6CBA479}"/>
              </a:ext>
            </a:extLst>
          </p:cNvPr>
          <p:cNvCxnSpPr>
            <a:cxnSpLocks/>
          </p:cNvCxnSpPr>
          <p:nvPr/>
        </p:nvCxnSpPr>
        <p:spPr>
          <a:xfrm>
            <a:off x="3657600" y="6240868"/>
            <a:ext cx="1559859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3CD0EC8-D8B8-FE32-6FC6-1BE654573F1D}"/>
              </a:ext>
            </a:extLst>
          </p:cNvPr>
          <p:cNvSpPr txBox="1"/>
          <p:nvPr/>
        </p:nvSpPr>
        <p:spPr>
          <a:xfrm>
            <a:off x="3732742" y="5317538"/>
            <a:ext cx="1326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/>
              <a:t>治癒して</a:t>
            </a:r>
            <a:endParaRPr kumimoji="1" lang="en-US" altLang="ja-JP" dirty="0"/>
          </a:p>
          <a:p>
            <a:pPr algn="ctr"/>
            <a:r>
              <a:rPr kumimoji="1" lang="ja-JP" altLang="en-US"/>
              <a:t>通学可能に</a:t>
            </a:r>
            <a:endParaRPr kumimoji="1" lang="en-US" altLang="ja-JP" dirty="0"/>
          </a:p>
          <a:p>
            <a:pPr algn="ctr"/>
            <a:r>
              <a:rPr kumimoji="1" lang="ja-JP" altLang="en-US"/>
              <a:t>なったら</a:t>
            </a:r>
          </a:p>
        </p:txBody>
      </p:sp>
      <p:sp>
        <p:nvSpPr>
          <p:cNvPr id="40" name="フローチャート: 処理 39">
            <a:extLst>
              <a:ext uri="{FF2B5EF4-FFF2-40B4-BE49-F238E27FC236}">
                <a16:creationId xmlns:a16="http://schemas.microsoft.com/office/drawing/2014/main" id="{93304679-1175-A170-8C99-F1D274347D45}"/>
              </a:ext>
            </a:extLst>
          </p:cNvPr>
          <p:cNvSpPr/>
          <p:nvPr/>
        </p:nvSpPr>
        <p:spPr>
          <a:xfrm>
            <a:off x="5247244" y="5122234"/>
            <a:ext cx="5295223" cy="160392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u="sng">
                <a:solidFill>
                  <a:srgbClr val="FF0000"/>
                </a:solidFill>
              </a:rPr>
              <a:t>感染症罹患証明書</a:t>
            </a:r>
            <a:r>
              <a:rPr kumimoji="1" lang="ja-JP" altLang="en-US" sz="2000" b="1" u="sng"/>
              <a:t>を使って手続き</a:t>
            </a:r>
            <a:endParaRPr kumimoji="1" lang="en-US" altLang="ja-JP" sz="2000" b="1" u="sng" dirty="0"/>
          </a:p>
          <a:p>
            <a:pPr algn="ctr"/>
            <a:endParaRPr kumimoji="1" lang="en-US" altLang="ja-JP" sz="2000" b="1" u="sng" dirty="0"/>
          </a:p>
          <a:p>
            <a:pPr algn="ctr"/>
            <a:r>
              <a:rPr kumimoji="1" lang="ja-JP" altLang="en-US" sz="2000"/>
              <a:t>事務局</a:t>
            </a:r>
            <a:r>
              <a:rPr kumimoji="1" lang="ja-JP" altLang="en-US" sz="2000">
                <a:solidFill>
                  <a:srgbClr val="FF0000"/>
                </a:solidFill>
              </a:rPr>
              <a:t>教務グループ</a:t>
            </a:r>
            <a:r>
              <a:rPr kumimoji="1" lang="ja-JP" altLang="en-US" sz="2000"/>
              <a:t>に持参</a:t>
            </a:r>
            <a:endParaRPr kumimoji="1" lang="en-US" altLang="ja-JP" sz="2000" dirty="0"/>
          </a:p>
          <a:p>
            <a:pPr algn="ctr"/>
            <a:r>
              <a:rPr kumimoji="1" lang="ja-JP" altLang="en-US" sz="2000"/>
              <a:t>＋</a:t>
            </a:r>
            <a:endParaRPr kumimoji="1" lang="en-US" altLang="ja-JP" sz="2000" dirty="0"/>
          </a:p>
          <a:p>
            <a:pPr algn="ctr"/>
            <a:r>
              <a:rPr kumimoji="1" lang="ja-JP" altLang="en-US" sz="2000">
                <a:solidFill>
                  <a:srgbClr val="FF0000"/>
                </a:solidFill>
              </a:rPr>
              <a:t>チューターと欠席した授業の担当教員</a:t>
            </a:r>
            <a:r>
              <a:rPr kumimoji="1" lang="ja-JP" altLang="en-US" sz="2000"/>
              <a:t>に提示</a:t>
            </a:r>
            <a:endParaRPr kumimoji="1" lang="en-US" altLang="ja-JP" sz="2000" dirty="0"/>
          </a:p>
        </p:txBody>
      </p:sp>
      <p:sp>
        <p:nvSpPr>
          <p:cNvPr id="42" name="フローチャート: 代替処理 41">
            <a:extLst>
              <a:ext uri="{FF2B5EF4-FFF2-40B4-BE49-F238E27FC236}">
                <a16:creationId xmlns:a16="http://schemas.microsoft.com/office/drawing/2014/main" id="{404415D1-6910-C5ED-9C62-02393F2DCD36}"/>
              </a:ext>
            </a:extLst>
          </p:cNvPr>
          <p:cNvSpPr/>
          <p:nvPr/>
        </p:nvSpPr>
        <p:spPr>
          <a:xfrm>
            <a:off x="6615329" y="2066078"/>
            <a:ext cx="4934668" cy="1603927"/>
          </a:xfrm>
          <a:prstGeom prst="flowChartAlternateProcess">
            <a:avLst/>
          </a:prstGeom>
          <a:solidFill>
            <a:srgbClr val="FFCC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tx1"/>
                </a:solidFill>
              </a:rPr>
              <a:t>感染症罹患証明書と対象となる感染症の情報は大学ホームページを確認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tx1"/>
                </a:solidFill>
              </a:rPr>
              <a:t>トップページ ＞</a:t>
            </a:r>
            <a:r>
              <a:rPr kumimoji="1" lang="en-US" altLang="ja-JP" sz="2000" dirty="0">
                <a:solidFill>
                  <a:schemeClr val="tx1"/>
                </a:solidFill>
              </a:rPr>
              <a:t> </a:t>
            </a:r>
            <a:r>
              <a:rPr kumimoji="1" lang="ja-JP" altLang="en-US" sz="2000">
                <a:solidFill>
                  <a:schemeClr val="tx1"/>
                </a:solidFill>
              </a:rPr>
              <a:t>教育・学生生活 ＞感染症にかかった場合の授業の出席について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C6E149E-4277-2A3B-D72B-B5714F32633C}"/>
              </a:ext>
            </a:extLst>
          </p:cNvPr>
          <p:cNvSpPr txBox="1"/>
          <p:nvPr/>
        </p:nvSpPr>
        <p:spPr>
          <a:xfrm>
            <a:off x="3962512" y="1237047"/>
            <a:ext cx="7669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新型コロナ・インフルエンザ以外の感染症も同様の手続きになりました</a:t>
            </a:r>
          </a:p>
        </p:txBody>
      </p:sp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A1C17F0A-4ED0-79B8-EE6E-71149DAABAB4}"/>
              </a:ext>
            </a:extLst>
          </p:cNvPr>
          <p:cNvSpPr/>
          <p:nvPr/>
        </p:nvSpPr>
        <p:spPr>
          <a:xfrm>
            <a:off x="3782671" y="3718909"/>
            <a:ext cx="2493437" cy="1139801"/>
          </a:xfrm>
          <a:prstGeom prst="wedgeRoundRectCallout">
            <a:avLst>
              <a:gd name="adj1" fmla="val -25317"/>
              <a:gd name="adj2" fmla="val -82429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準備できなかった時は保健室に相談</a:t>
            </a:r>
            <a:endParaRPr kumimoji="1" lang="en-US" altLang="ja-JP" dirty="0"/>
          </a:p>
          <a:p>
            <a:pPr algn="ctr"/>
            <a:r>
              <a:rPr kumimoji="1" lang="ja-JP" altLang="en-US"/>
              <a:t>（普段から印刷して持っていると安心かも）</a:t>
            </a:r>
          </a:p>
        </p:txBody>
      </p:sp>
    </p:spTree>
    <p:extLst>
      <p:ext uri="{BB962C8B-B14F-4D97-AF65-F5344CB8AC3E}">
        <p14:creationId xmlns:p14="http://schemas.microsoft.com/office/powerpoint/2010/main" val="183533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56E92-83A8-4576-8A14-4838644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３．時間割、履修登録、革新的クラス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2334903" y="1715707"/>
          <a:ext cx="750484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29">
                  <a:extLst>
                    <a:ext uri="{9D8B030D-6E8A-4147-A177-3AD203B41FA5}">
                      <a16:colId xmlns:a16="http://schemas.microsoft.com/office/drawing/2014/main" val="127689186"/>
                    </a:ext>
                  </a:extLst>
                </a:gridCol>
                <a:gridCol w="2208327">
                  <a:extLst>
                    <a:ext uri="{9D8B030D-6E8A-4147-A177-3AD203B41FA5}">
                      <a16:colId xmlns:a16="http://schemas.microsoft.com/office/drawing/2014/main" val="862690627"/>
                    </a:ext>
                  </a:extLst>
                </a:gridCol>
                <a:gridCol w="916657">
                  <a:extLst>
                    <a:ext uri="{9D8B030D-6E8A-4147-A177-3AD203B41FA5}">
                      <a16:colId xmlns:a16="http://schemas.microsoft.com/office/drawing/2014/main" val="1322844332"/>
                    </a:ext>
                  </a:extLst>
                </a:gridCol>
                <a:gridCol w="916657">
                  <a:extLst>
                    <a:ext uri="{9D8B030D-6E8A-4147-A177-3AD203B41FA5}">
                      <a16:colId xmlns:a16="http://schemas.microsoft.com/office/drawing/2014/main" val="2649695232"/>
                    </a:ext>
                  </a:extLst>
                </a:gridCol>
                <a:gridCol w="916657">
                  <a:extLst>
                    <a:ext uri="{9D8B030D-6E8A-4147-A177-3AD203B41FA5}">
                      <a16:colId xmlns:a16="http://schemas.microsoft.com/office/drawing/2014/main" val="2930838577"/>
                    </a:ext>
                  </a:extLst>
                </a:gridCol>
                <a:gridCol w="916657">
                  <a:extLst>
                    <a:ext uri="{9D8B030D-6E8A-4147-A177-3AD203B41FA5}">
                      <a16:colId xmlns:a16="http://schemas.microsoft.com/office/drawing/2014/main" val="1461137674"/>
                    </a:ext>
                  </a:extLst>
                </a:gridCol>
                <a:gridCol w="916657">
                  <a:extLst>
                    <a:ext uri="{9D8B030D-6E8A-4147-A177-3AD203B41FA5}">
                      <a16:colId xmlns:a16="http://schemas.microsoft.com/office/drawing/2014/main" val="23426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時限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時刻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  <a:endParaRPr kumimoji="1" lang="en-US" altLang="ja-JP" sz="2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2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9:00 – 10:30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85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10:40 – 12:10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演習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74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３限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13:00 – 14:30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19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14:40 – 16:10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70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16:20 – 17:50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講義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289057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013780" y="4217435"/>
            <a:ext cx="1016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講義科目１コマあたり</a:t>
            </a:r>
            <a:r>
              <a:rPr kumimoji="1" lang="ja-JP" altLang="en-US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３コマ分時間の事前・事後学修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が必要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時間割は自分で組む（科目を選ぶ）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科目の詰め込み過ぎに注意！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事前・事後学修の時間が取れない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半期で</a:t>
            </a:r>
            <a:r>
              <a:rPr kumimoji="1" lang="ja-JP" altLang="en-US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上限</a:t>
            </a:r>
            <a:r>
              <a:rPr kumimoji="1" lang="en-US" altLang="ja-JP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24</a:t>
            </a:r>
            <a:r>
              <a:rPr kumimoji="1" lang="ja-JP" altLang="en-US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単位まで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履修登録可能（推奨：</a:t>
            </a:r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単位程度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集中講義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は，一部でも前期・後期期間に実施される科目は上述の</a:t>
            </a:r>
            <a:r>
              <a:rPr kumimoji="1" lang="ja-JP" altLang="en-US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上限計算にカウントされる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ので注意（休業期間中に実施される科目はカウントされない）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62095" y="1222821"/>
            <a:ext cx="386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時間割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履修登録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例</a:t>
            </a:r>
          </a:p>
        </p:txBody>
      </p:sp>
      <p:sp>
        <p:nvSpPr>
          <p:cNvPr id="14" name="角丸四角形吹き出し 13"/>
          <p:cNvSpPr/>
          <p:nvPr/>
        </p:nvSpPr>
        <p:spPr>
          <a:xfrm>
            <a:off x="9800706" y="2446713"/>
            <a:ext cx="2391294" cy="901899"/>
          </a:xfrm>
          <a:prstGeom prst="wedgeRoundRectCallout">
            <a:avLst>
              <a:gd name="adj1" fmla="val -70666"/>
              <a:gd name="adj2" fmla="val 2924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空き時間に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事前・事後学修</a:t>
            </a:r>
          </a:p>
        </p:txBody>
      </p:sp>
    </p:spTree>
    <p:extLst>
      <p:ext uri="{BB962C8B-B14F-4D97-AF65-F5344CB8AC3E}">
        <p14:creationId xmlns:p14="http://schemas.microsoft.com/office/powerpoint/2010/main" val="36962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75_TF56160789" id="{8EF54D1C-3516-45D2-964D-322F5179DAFB}" vid="{588529C6-7038-4A64-A4FA-6ACDF2254A3B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7BD55545890148A0308EABD38132EA" ma:contentTypeVersion="7" ma:contentTypeDescription="Create a new document." ma:contentTypeScope="" ma:versionID="d98e589747bb5a442829521661cc011c">
  <xsd:schema xmlns:xsd="http://www.w3.org/2001/XMLSchema" xmlns:xs="http://www.w3.org/2001/XMLSchema" xmlns:p="http://schemas.microsoft.com/office/2006/metadata/properties" xmlns:ns2="da49c3cb-5a3f-4e7d-9137-8e4ae0876383" targetNamespace="http://schemas.microsoft.com/office/2006/metadata/properties" ma:root="true" ma:fieldsID="017ce5039fd9679a8f636f718de1c44f" ns2:_="">
    <xsd:import namespace="da49c3cb-5a3f-4e7d-9137-8e4ae08763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9c3cb-5a3f-4e7d-9137-8e4ae0876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62CC88-4FA2-4F30-9822-F94F4AFCF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49c3cb-5a3f-4e7d-9137-8e4ae08763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5A4874-2757-4A6B-8BA0-F33671833136}">
  <ds:schemaRefs>
    <ds:schemaRef ds:uri="http://schemas.microsoft.com/office/infopath/2007/PartnerControls"/>
    <ds:schemaRef ds:uri="eb78ee81-c040-4aac-9730-28449e4ab5e8"/>
    <ds:schemaRef ds:uri="http://www.w3.org/XML/1998/namespace"/>
    <ds:schemaRef ds:uri="http://purl.org/dc/elements/1.1/"/>
    <ds:schemaRef ds:uri="d8b88a61-752f-4dc8-987d-8fac671e2813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F7A0CA-2DE0-4FEC-8774-1E99544848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{451D8AEC-09C0-4E00-8575-454945A5890D}tf56160789</Template>
  <TotalTime>0</TotalTime>
  <Words>5225</Words>
  <Application>Microsoft Office PowerPoint</Application>
  <PresentationFormat>ワイド画面</PresentationFormat>
  <Paragraphs>967</Paragraphs>
  <Slides>43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5" baseType="lpstr">
      <vt:lpstr>HGP創英角ﾎﾟｯﾌﾟ体</vt:lpstr>
      <vt:lpstr>HGSｺﾞｼｯｸE</vt:lpstr>
      <vt:lpstr>Meiryo UI</vt:lpstr>
      <vt:lpstr>ＭＳ Ｐゴシック</vt:lpstr>
      <vt:lpstr>メイリオ</vt:lpstr>
      <vt:lpstr>メイリオ</vt:lpstr>
      <vt:lpstr>Arial</vt:lpstr>
      <vt:lpstr>Calibri</vt:lpstr>
      <vt:lpstr>Franklin Gothic Book</vt:lpstr>
      <vt:lpstr>Verdana</vt:lpstr>
      <vt:lpstr>Wingdings</vt:lpstr>
      <vt:lpstr>1_RetrospectVTI</vt:lpstr>
      <vt:lpstr>情報科学部　１年生 後期ガイダンス 教務関連の説明</vt:lpstr>
      <vt:lpstr>説明内容</vt:lpstr>
      <vt:lpstr>履修登録（教務）関連の資料について</vt:lpstr>
      <vt:lpstr>学年暦、学期（ターム），授業時間, 授業の注意</vt:lpstr>
      <vt:lpstr>授業時間</vt:lpstr>
      <vt:lpstr>学修システム UNIPA での出席確認（全授業で必須）</vt:lpstr>
      <vt:lpstr>授業中のスマホ利用禁止</vt:lpstr>
      <vt:lpstr>感染症にかかった際の手続きについて</vt:lpstr>
      <vt:lpstr>３．時間割、履修登録、革新的クラス</vt:lpstr>
      <vt:lpstr>履修登録について</vt:lpstr>
      <vt:lpstr>履修登録と取り消しについて</vt:lpstr>
      <vt:lpstr>プログラミング II と線形代数学 IIA/IIB の革新的クラス</vt:lpstr>
      <vt:lpstr>習熟度別クラスの履修（該当クラスで履修）</vt:lpstr>
      <vt:lpstr>数学リメディアル教室への参加募集</vt:lpstr>
      <vt:lpstr>情報科学部のカリキュラム（概略図）</vt:lpstr>
      <vt:lpstr>卒業要件</vt:lpstr>
      <vt:lpstr>専門教育と学科配属</vt:lpstr>
      <vt:lpstr>学位授与方針（ディプロマ・ポリシー）を確認しよう！</vt:lpstr>
      <vt:lpstr>専門教育科目はカリキュラムシーケンスを参考に</vt:lpstr>
      <vt:lpstr>他学部・他学科授業科目の履修について</vt:lpstr>
      <vt:lpstr>産学連携教育科目や単位互換について</vt:lpstr>
      <vt:lpstr>教職免許状関連の科目について</vt:lpstr>
      <vt:lpstr>進級要件と早期卒業について</vt:lpstr>
      <vt:lpstr>進級・卒業要件の確認</vt:lpstr>
      <vt:lpstr>成績とGPA（Grade Point Average）</vt:lpstr>
      <vt:lpstr>成績優秀者への優遇措置</vt:lpstr>
      <vt:lpstr>イノベーション人材育成プログラム</vt:lpstr>
      <vt:lpstr>イノベーション人材育成プログラムの特徴</vt:lpstr>
      <vt:lpstr>イノベーション人材育成プログラム（概略図）</vt:lpstr>
      <vt:lpstr>高度プログラミング（各１単位科目）</vt:lpstr>
      <vt:lpstr>イノベの専門科目群と実践的演習等科目</vt:lpstr>
      <vt:lpstr>イノベーション人材育成プログラム修了認定条件</vt:lpstr>
      <vt:lpstr>イノベの制度を利用して早期進学（飛び級）で大学院入試を 受験するには (1) </vt:lpstr>
      <vt:lpstr>イノベの制度を利用して早期進学（飛び級）で大学院入試を 受験するには (2) </vt:lpstr>
      <vt:lpstr>早期卒業制度との違い</vt:lpstr>
      <vt:lpstr>イノベーション人材育成プログラムの申請</vt:lpstr>
      <vt:lpstr>目指せ！ひろしま地域リーダー</vt:lpstr>
      <vt:lpstr>地域志向特定プログラム修了認定条件</vt:lpstr>
      <vt:lpstr>困ったときは教員（チューター等）に相談</vt:lpstr>
      <vt:lpstr>各クラスのチューター</vt:lpstr>
      <vt:lpstr>教務委員と学生委員の紹介</vt:lpstr>
      <vt:lpstr>学生案内、学修の手引きとシラバス</vt:lpstr>
      <vt:lpstr>最後に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保護者対象 教育・進路説明会  キャリアセンターの紹介</dc:title>
  <dc:creator/>
  <cp:lastModifiedBy/>
  <cp:revision>1</cp:revision>
  <dcterms:created xsi:type="dcterms:W3CDTF">2020-06-02T09:22:21Z</dcterms:created>
  <dcterms:modified xsi:type="dcterms:W3CDTF">2025-09-22T03:57:57Z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0x010100AB7BD55545890148A0308EABD38132EA</vt:lpwstr>
  </property>
</Properties>
</file>